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6CDD6-B795-4CE4-909F-BF003AC4542A}" type="datetimeFigureOut">
              <a:rPr lang="en-US" smtClean="0"/>
              <a:t>7/6/2013</a:t>
            </a:fld>
            <a:endParaRPr lang="en-US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50DC0-88A5-402F-9B14-5F06DF69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50DC0-88A5-402F-9B14-5F06DF697CD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1B07-E0AC-4B47-A203-7209B9814A27}" type="datetime1">
              <a:rPr lang="en-US" smtClean="0"/>
              <a:t>7/6/2013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8A10-500E-41A2-BC3E-93A3F6124232}" type="datetime1">
              <a:rPr lang="en-US" smtClean="0"/>
              <a:t>7/6/2013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5476-7404-4BB2-8C51-E8C45322A891}" type="datetime1">
              <a:rPr lang="en-US" smtClean="0"/>
              <a:t>7/6/2013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EBE3-8731-4781-A859-15A1D85B8C6A}" type="datetime1">
              <a:rPr lang="en-US" smtClean="0"/>
              <a:t>7/6/2013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F290-1250-409C-A5C2-8A9B2DB03516}" type="datetime1">
              <a:rPr lang="en-US" smtClean="0"/>
              <a:t>7/6/2013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8A4FD-5179-4D4B-92E9-EF0AA6DD390C}" type="datetime1">
              <a:rPr lang="en-US" smtClean="0"/>
              <a:t>7/6/2013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442D-FB93-491E-80B8-D445CCFFC9C8}" type="datetime1">
              <a:rPr lang="en-US" smtClean="0"/>
              <a:t>7/6/2013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A25A-BA2B-4B02-B80C-E35023CE1595}" type="datetime1">
              <a:rPr lang="en-US" smtClean="0"/>
              <a:t>7/6/2013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97F5-5CC8-47A0-9A14-46C01F7DDD7F}" type="datetime1">
              <a:rPr lang="en-US" smtClean="0"/>
              <a:t>7/6/2013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99CB-03C9-437F-95F5-1AE408F6ED3E}" type="datetime1">
              <a:rPr lang="en-US" smtClean="0"/>
              <a:t>7/6/2013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F4B7-A532-4DE1-8451-5E26BA2898CA}" type="datetime1">
              <a:rPr lang="en-US" smtClean="0"/>
              <a:t>7/6/2013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6CA38D5-F2FC-46E6-8416-687312201C5C}" type="datetime1">
              <a:rPr lang="en-US" smtClean="0"/>
              <a:t>7/6/2013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841315A-6ED1-4235-9AD7-7C2F29C548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Microsoft_Word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6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5181600"/>
          </a:xfrm>
        </p:spPr>
        <p:txBody>
          <a:bodyPr anchor="ctr"/>
          <a:lstStyle/>
          <a:p>
            <a:r>
              <a:rPr lang="th-TH" sz="7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บทที่ </a:t>
            </a:r>
            <a:r>
              <a:rPr lang="en-US" sz="7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7 </a:t>
            </a:r>
            <a:r>
              <a:rPr lang="th-TH" sz="7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7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 (</a:t>
            </a:r>
            <a:r>
              <a:rPr lang="en-US" sz="7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Tree)</a:t>
            </a:r>
            <a:endParaRPr lang="en-US" sz="7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57200" y="863025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กับไบนารีท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Binary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89230" y="1443335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ความสูงสมดุล (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Height Balanced</a:t>
            </a:r>
            <a:r>
              <a:rPr lang="en-US" sz="24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endParaRPr lang="en-US" sz="24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1800"/>
            <a:ext cx="5715000" cy="2514600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838200" y="1905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ความสูงสมดุล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Height Balanced)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อาจจะ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เรียกว่า </a:t>
            </a:r>
            <a:r>
              <a:rPr lang="th-TH" sz="2400" b="1" dirty="0" err="1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แบบสมดุล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พิจารณาท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รีแบบสมดุลคือ ความ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สูงของ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ย่อยทางขวาเมื่อเปรียบเทียบกับความสูงของ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ย่อยทางซ้ายจะมีความแตกต่างกันของความสูงไม่เกิน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676400" y="4800600"/>
            <a:ext cx="1697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ความสูงสมดุล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941873" y="4800600"/>
            <a:ext cx="1925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ความไม่สูงสมดุล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5770673" y="5334000"/>
            <a:ext cx="1925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ความไม่สูงสมดุล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85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9332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7.27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แสดงขั้นตอนการเพิ่มข้อมูลใน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B-Tree</a:t>
            </a:r>
          </a:p>
          <a:p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ใน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ตัวอย่างนี้ กำหนดให้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m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มีค่าเท่ากับ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และมีลำดับการเข้ามาของข้อมูลดังนี้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r>
              <a:rPr lang="en-US" sz="2400" dirty="0">
                <a:latin typeface="BrowalliaUPC" pitchFamily="34" charset="-34"/>
                <a:cs typeface="BrowalliaUPC" pitchFamily="34" charset="-34"/>
              </a:rPr>
              <a:t> 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    1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12, 8, 2, 25, 6, 14, 28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, 17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7, 52, 16, 48, 68,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3, 26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29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และ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45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14400" y="2209800"/>
            <a:ext cx="594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เป็นส่วนเริ่มต้น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12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8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92" y="3533238"/>
            <a:ext cx="4695508" cy="810161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914400" y="4343399"/>
            <a:ext cx="723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Font typeface="+mj-lt"/>
              <a:buAutoNum type="arabicPeriod" startAt="5"/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25: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เมื่อเพิ่ม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25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รากแล้วข้อมูลที่อยู่ใน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รากมีค่าเท่ากับ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ซึ่งไม่เป็นไปตามข้อกำหนดข้อที่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 จึงต้องแยกด้วยการนำค่ากลางของ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รากแทนดังแสดงในรูป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0" name="รูปภาพ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359062"/>
            <a:ext cx="3581400" cy="1194138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2895600" y="6473608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rowalliaUPC" pitchFamily="34" charset="-34"/>
                <a:cs typeface="BrowalliaUPC" pitchFamily="34" charset="-34"/>
              </a:rPr>
              <a:t>(a)           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9199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32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B-Tree   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1363347"/>
            <a:ext cx="64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marR="0" lvl="0" indent="-339725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6"/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6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&lt;1, 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6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14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&lt;12, 25&gt;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6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28: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&lt;12, 14, 25&gt;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70" y="2379010"/>
            <a:ext cx="6272530" cy="135479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703006" y="3810000"/>
            <a:ext cx="77551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9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17: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&lt;12, 14, 25, 28&gt;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ทำให้ข้อมูลใน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มีจำนวนเท่ากับ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ซึ่งไม่เป็นไปตามข้อกำหนดของ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ดังนั้น นำค่ากลางคือ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825663"/>
            <a:ext cx="5029200" cy="1194137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590800" y="6018866"/>
            <a:ext cx="3422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rowalliaUPC" pitchFamily="34" charset="-34"/>
                <a:cs typeface="BrowalliaUPC" pitchFamily="34" charset="-34"/>
              </a:rPr>
              <a:t>(a)        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                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9806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32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B-Tree   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6493510" cy="2290916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685800" y="1267361"/>
            <a:ext cx="6172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marR="0" lvl="0" indent="-339725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0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7: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&lt;1, 2, 6&gt;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0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52: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0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16: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&lt;12, 14&gt;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0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48: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28, 52&gt;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52" y="5410200"/>
            <a:ext cx="6339348" cy="121920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685800" y="4724400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4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68: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28, 48, 52&gt;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ทำให้ไม่เป็นตามข้อกำหนดของ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ดังนั้น จึงนำคีย์ในตำแหน่งตรงกลางคือ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รากดังแสดงผลการเพิ่ม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5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32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B-Tree   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6781800" cy="99060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609600" y="1346537"/>
            <a:ext cx="7696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5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3: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ถูกเพิ่มเข้าไปใน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&lt;1, 2, 6, 7&gt;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ทำให้มีข้อมูลภายใน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ไม่เป็นตามกำหนดของ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ดังนั้น นำข้อมูลตรงกลางคือ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ดังแสดงในรูป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b)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746334" y="2971800"/>
            <a:ext cx="3653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rowalliaUPC" pitchFamily="34" charset="-34"/>
                <a:cs typeface="BrowalliaUPC" pitchFamily="34" charset="-34"/>
              </a:rPr>
              <a:t>(a)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                           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09600" y="3369056"/>
            <a:ext cx="708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marR="0" lvl="0" indent="-339725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6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26: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6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29: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26, 28&gt;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11" name="รูปภาพ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38600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32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B-Tree   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62000" y="1394936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18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45: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จะถูกเพิ่มร่วมกับ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&lt;25, 26, 28, 29&gt;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ซึ่งไม่เป็นไปตามข้อกำหนดของ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จึงนำข้อมูล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ไปร่วมกับ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&lt;3, 8, 17, 48&gt;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ทำให้จำนวนข้อมูลใน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รากไม่เป็นไปตามข้อกำหนดของ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จึงนำข้อมูล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รากใหม่ ดังแสดงผลการเพิ่ม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ในรูปที่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67000"/>
            <a:ext cx="4876800" cy="28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105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09600" y="9144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สามารถสรุปการเพิ่มคีย์ใน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B-Tree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ดังนี้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เพิ่มคีย์ใหม่ในตำแหน่งใบ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ถ้าการเพิ่มคีย์เข้าไปในตำแหนงใบแล้วมีจำนวนคีย์เท่ากับค่า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จะต้องแยก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ใบออกเป็นสองกลุ่ม และนำคีย์ในตำแหน่งกลางขึ้นไปเป็น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พ่อแม่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ถ้าคีย์ในตำแหน่ง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รากถูกแยกเป็น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กลุ่ม จะทำให้คีย์ในตำแหน่งตรงกลางถูกกำหนดให้เป็น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รากใหม่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58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27477" y="882134"/>
            <a:ext cx="5339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การลบคีย์ใน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B-Tree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จะต้องลบข้อมูลในตำแหน่ง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2392" y="1343799"/>
            <a:ext cx="8002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ถ้าตำแหน่งคีย์ที่ต้องการลบอยู่ในตำแหน่ง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ใบ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และยังมีคีย์อื่นที่ไม่ใช้คีย์ที่ต้องการลบอยู่ใน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เดียวกัน ในกรณีนี้สามารถลบคีย์ออกจาก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ได้ทันที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ถ้าตำแหน่งคีย์ที่ต้องการลบไม่ได้อยู่ในตำแหน่งใบ ให้ใช้หลักการ </a:t>
            </a:r>
            <a:r>
              <a:rPr lang="en-US" sz="24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มาสลับตำแหน่งของคีย์ที่ต้องการลบกับคีย์ที่อยู่ในตำแหน่งใบ จึงลบคีย์ออกจาก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endParaRPr lang="th-TH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เมื่อลบคีย์แล้วส่งผลทำให้คีย์ที่อยู่ใน</a:t>
            </a:r>
            <a:r>
              <a:rPr lang="th-TH" sz="24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มีจำนวนน้องกว่าจำนวนของคีย์ที่กำหนดไว้ ให้พิจารณาดู</a:t>
            </a:r>
            <a:r>
              <a:rPr lang="th-TH" sz="24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ในระดับพี่น้องดังต่อไปนี้</a:t>
            </a:r>
            <a:endParaRPr lang="th-TH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ระดับพี่น้องมีจำนวนของคีย์มากกกว่าหนึ่งคีย์ให้เลื่อนคีย์ในระดับพ่อแม่ลงมาแทนคีย์ที่ถูกลบไปและเลื่อนคีย์ใน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พี่น้องขึ้นไปแทนคีย์ใน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พ่อแม่ที่ถูกเลื่อนลงไป ดังแสดงการเลื่อนตำแหน่งใน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90" y="4648200"/>
            <a:ext cx="416941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85800" y="9144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ในระดับพี่น้องมีจำนวนของคีย์เท่ากับหนึ่ง ในกรณีนี้จะใช้หลักการรวมคีย์ โดยนำคีย์ในระดับพ่อแม่ลงไปรวมกับคีย์ในระดับพี่น้อง ดังแสดงการรวมคีย์ใน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รูป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45396"/>
            <a:ext cx="4038600" cy="13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892314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7.28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ตัวอย่างการลบข้อมูลใน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B-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	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  <a:p>
            <a:r>
              <a:rPr lang="en-US" sz="2000" dirty="0">
                <a:latin typeface="BrowalliaUPC" pitchFamily="34" charset="-34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กำหนดให้มีลำดับการลบข้อมูลคือ 52, 72, 69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, 56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ใน B-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โดยกำหนดให้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m = 5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แสดงได้ดังนี้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85800" y="1606330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52: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โดยนำ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ต้นแบบมาลบดังแสดงในรูป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a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เมื่อตรวจสอบข้อมูล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ที่ต้องการลบไม่ได้อยู่ในตำแหน่งใบต้องทำการสลับตำแหน่งข้อมูล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กับข้อมูลในตำแหน่งใบด้วยหลักการ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และทำการลบข้อมูล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92496"/>
            <a:ext cx="6248400" cy="281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109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892314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7.28 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ตัวอย่างการลบข้อมูลใน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B-</a:t>
            </a:r>
            <a:r>
              <a:rPr lang="th-TH" sz="2000" dirty="0" err="1" smtClean="0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	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762000" y="1292424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2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72: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B-Tree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ที่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เพี่ม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52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มา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เป็นต้นแบบในการลบข้อมูล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72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เป็นข้อมูลที่อยู่ในตำแหน่งใบสามารถทำลบข้อมูล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ได้เลยดังแสดงในรูปที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00310"/>
            <a:ext cx="5105400" cy="104769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769374" y="3116216"/>
            <a:ext cx="79174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69: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72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มาเป็นท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รีต้นแบบในการลบข้อมูล 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อยู่ในตำแหน่งใบสามารถทำการลบข้อมูล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69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ได้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ทันทีแต่เมื่อทำการลบข้อมูล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แล้วข้อมูลแม่มีลูกอยู่เพียง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เดียวซึ่งไม่เป็นตามกฎของ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ดังนั้นจึง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ทำการเลื่อนข้อมูลในลำดับพี่สองคือ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&lt;31, 43&gt;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ข้อมูลดังนั้นจึงทำการเลื่อนข้อมูล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ลงมาแทนข้อมูล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และทำการเลือก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รากแทน ดังแสดงใน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401820"/>
            <a:ext cx="4519930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668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การจัดการ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รีจะประกอบไปด้วยขั้นตอน การเพิ่ม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ลบ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และ การเข้าถึงข้อมูล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</a:t>
            </a:r>
            <a:r>
              <a:rPr lang="th-TH" sz="2400" dirty="0"/>
              <a:t>หรือเรียกว่าการท่องเข้าไป</a:t>
            </a:r>
            <a:r>
              <a:rPr lang="th-TH" sz="2400" dirty="0" err="1"/>
              <a:t>ในไบนารีท</a:t>
            </a:r>
            <a:r>
              <a:rPr lang="th-TH" sz="2400" dirty="0"/>
              <a:t>รี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8288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รีมีลักษณะเหมือนกับการท่องเข้าไปในลิงค์ลิสต์ โดยจะ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เริ่ม   ท่อง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เข้า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ไปท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รีจาก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 และท่องเข้าไป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รีทีละ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แบบลำดับจนถึง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สุดท้าย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62429" y="2971800"/>
            <a:ext cx="8276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ขั้นตอนวิธีใน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สร้างไบ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ADT Binary Tree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)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90600" y="3389055"/>
            <a:ext cx="7543800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Create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an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empty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tree.(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สร้างไบนารีท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รีว่างเปล่า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Create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one-node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tree,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given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an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item.(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สร้างไบนารีท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รีหนึ่ง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และเพิ่มเข้าไป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       </a:t>
            </a:r>
            <a:r>
              <a:rPr lang="th-TH" sz="2000" dirty="0" err="1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ไบ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Remove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all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node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from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tree,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leaving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it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empty.(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ทั้งหมด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จากไบนารีท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ทำ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ให้     </a:t>
            </a:r>
            <a:r>
              <a:rPr lang="th-TH" sz="2000" dirty="0" err="1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ไบ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รีว่างเปล่า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whether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empty.(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สนใจไบนารีท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รีที่ว่างเปล่า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)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Determine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what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data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the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tree’s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root.(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สนใจข้อมูล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ไหนเป็น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โหนดรากไบนารีท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Set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the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data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in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the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tree’s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root.(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กำหนดข้อมูล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รีให้เป็น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ของไบนารีท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80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110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892314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7.28 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ตัวอย่างการลบข้อมูลใน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B-</a:t>
            </a:r>
            <a:r>
              <a:rPr lang="th-TH" sz="2000" dirty="0" err="1" smtClean="0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	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762000" y="1292424"/>
            <a:ext cx="784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4"/>
              <a:tabLst>
                <a:tab pos="685800" algn="l"/>
              </a:tabLst>
            </a:pPr>
            <a:r>
              <a:rPr lang="th-TH" b="1" dirty="0">
                <a:latin typeface="Times New Roman"/>
                <a:ea typeface="SimSun"/>
              </a:rPr>
              <a:t>ลบข้อมูล </a:t>
            </a:r>
            <a:r>
              <a:rPr lang="en-US" b="1" dirty="0">
                <a:latin typeface="Browallia New"/>
                <a:ea typeface="SimSun"/>
                <a:cs typeface="Angsana New"/>
              </a:rPr>
              <a:t>56: </a:t>
            </a:r>
            <a:r>
              <a:rPr lang="th-TH" dirty="0">
                <a:latin typeface="Times New Roman"/>
                <a:ea typeface="SimSun"/>
              </a:rPr>
              <a:t>นำ </a:t>
            </a:r>
            <a:r>
              <a:rPr lang="en-US" dirty="0">
                <a:latin typeface="Browallia New"/>
                <a:ea typeface="SimSun"/>
                <a:cs typeface="Angsana New"/>
              </a:rPr>
              <a:t>B-Tree </a:t>
            </a:r>
            <a:r>
              <a:rPr lang="th-TH" dirty="0" smtClean="0">
                <a:latin typeface="Browallia New"/>
                <a:ea typeface="SimSun"/>
                <a:cs typeface="Angsana New"/>
              </a:rPr>
              <a:t>เพิ่มข้อมูล</a:t>
            </a:r>
            <a:r>
              <a:rPr lang="en-US" dirty="0" smtClean="0">
                <a:latin typeface="Browallia New"/>
                <a:ea typeface="SimSun"/>
                <a:cs typeface="Angsana New"/>
              </a:rPr>
              <a:t> 6</a:t>
            </a:r>
            <a:r>
              <a:rPr lang="en-US" dirty="0">
                <a:latin typeface="Browallia New"/>
                <a:ea typeface="SimSun"/>
                <a:cs typeface="Angsana New"/>
              </a:rPr>
              <a:t>9</a:t>
            </a:r>
            <a:r>
              <a:rPr lang="en-US" dirty="0" smtClean="0">
                <a:latin typeface="Browallia New"/>
                <a:ea typeface="SimSun"/>
                <a:cs typeface="Angsana New"/>
              </a:rPr>
              <a:t> </a:t>
            </a:r>
            <a:r>
              <a:rPr lang="th-TH" dirty="0">
                <a:latin typeface="Browallia New"/>
                <a:ea typeface="SimSun"/>
                <a:cs typeface="Angsana New"/>
              </a:rPr>
              <a:t>มาเป็นต้นแบบ ข้อมูล </a:t>
            </a:r>
            <a:r>
              <a:rPr lang="en-US" dirty="0">
                <a:latin typeface="Browallia New"/>
                <a:ea typeface="SimSun"/>
                <a:cs typeface="Angsana New"/>
              </a:rPr>
              <a:t>56 </a:t>
            </a:r>
            <a:r>
              <a:rPr lang="th-TH" dirty="0">
                <a:latin typeface="Browallia New"/>
                <a:ea typeface="SimSun"/>
                <a:cs typeface="Angsana New"/>
              </a:rPr>
              <a:t>อยู่ในตำแหน่งใบสามารถลบข้อมูลได้ทันที แต่เมื่อลบไปแล้วแม่มีข้อมูลเพียงข้อมูลเดียวและเมื่อดู</a:t>
            </a:r>
            <a:r>
              <a:rPr lang="th-TH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dirty="0">
                <a:latin typeface="Browallia New"/>
                <a:ea typeface="SimSun"/>
                <a:cs typeface="Angsana New"/>
              </a:rPr>
              <a:t>ระดับพี่น้อง </a:t>
            </a:r>
            <a:r>
              <a:rPr lang="en-US" dirty="0">
                <a:latin typeface="Browallia New"/>
                <a:ea typeface="SimSun"/>
                <a:cs typeface="Angsana New"/>
              </a:rPr>
              <a:t>&lt;31&gt; </a:t>
            </a:r>
            <a:r>
              <a:rPr lang="th-TH" dirty="0">
                <a:latin typeface="Browallia New"/>
                <a:ea typeface="SimSun"/>
                <a:cs typeface="Angsana New"/>
              </a:rPr>
              <a:t>มีเพียง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dirty="0">
                <a:latin typeface="Browallia New"/>
                <a:ea typeface="SimSun"/>
                <a:cs typeface="Angsana New"/>
              </a:rPr>
              <a:t>เดียวดังนั้นต้องใช้หลักการเลื่อนข้อมูล </a:t>
            </a:r>
            <a:r>
              <a:rPr lang="en-US" dirty="0">
                <a:latin typeface="Browallia New"/>
                <a:ea typeface="SimSun"/>
                <a:cs typeface="Angsana New"/>
              </a:rPr>
              <a:t>43 </a:t>
            </a:r>
            <a:r>
              <a:rPr lang="th-TH" dirty="0">
                <a:latin typeface="Browallia New"/>
                <a:ea typeface="SimSun"/>
                <a:cs typeface="Angsana New"/>
              </a:rPr>
              <a:t>ไปร่วมกับ </a:t>
            </a:r>
            <a:r>
              <a:rPr lang="en-US" dirty="0">
                <a:latin typeface="Browallia New"/>
                <a:ea typeface="SimSun"/>
                <a:cs typeface="Angsana New"/>
              </a:rPr>
              <a:t>31 </a:t>
            </a:r>
            <a:r>
              <a:rPr lang="th-TH" dirty="0">
                <a:latin typeface="Browallia New"/>
                <a:ea typeface="SimSun"/>
                <a:cs typeface="Angsana New"/>
              </a:rPr>
              <a:t>ดังแสดงในรูปที่ </a:t>
            </a:r>
            <a:r>
              <a:rPr lang="en-US" dirty="0" smtClean="0">
                <a:latin typeface="Browallia New"/>
                <a:ea typeface="SimSun"/>
                <a:cs typeface="Angsana New"/>
              </a:rPr>
              <a:t>(d)</a:t>
            </a:r>
            <a:endParaRPr lang="en-US" sz="1600" dirty="0">
              <a:effectLst/>
              <a:latin typeface="Times New Roman"/>
              <a:ea typeface="SimSun"/>
              <a:cs typeface="Angsana New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37421"/>
            <a:ext cx="4800600" cy="256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111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การวิเคราะห์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62000" y="882134"/>
            <a:ext cx="4386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จำนวนของคีย์ทั้งหมดใน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ที่ลำดับ </a:t>
            </a:r>
            <a:r>
              <a:rPr lang="en-US" sz="2000" i="1" dirty="0">
                <a:latin typeface="BrowalliaUPC" pitchFamily="34" charset="-34"/>
                <a:cs typeface="BrowalliaUPC" pitchFamily="34" charset="-34"/>
              </a:rPr>
              <a:t>m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และความสูง </a:t>
            </a:r>
            <a:r>
              <a:rPr lang="en-US" sz="2000" i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14" name="วัตถุ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253654"/>
              </p:ext>
            </p:extLst>
          </p:nvPr>
        </p:nvGraphicFramePr>
        <p:xfrm>
          <a:off x="228600" y="1371600"/>
          <a:ext cx="757349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" name="เอกสาร" r:id="rId3" imgW="5887052" imgH="1539505" progId="Word.Document.12">
                  <p:embed/>
                </p:oleObj>
              </mc:Choice>
              <mc:Fallback>
                <p:oleObj name="เอกสาร" r:id="rId3" imgW="5887052" imgH="1539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371600"/>
                        <a:ext cx="757349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สี่เหลี่ยมผืนผ้า 14"/>
          <p:cNvSpPr/>
          <p:nvPr/>
        </p:nvSpPr>
        <p:spPr>
          <a:xfrm>
            <a:off x="914400" y="3258771"/>
            <a:ext cx="2871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ดังนั้นจำนวนคีย์ทั้งหมดใน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B-Tree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คือ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4609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82961"/>
            <a:ext cx="9220200" cy="77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สี่เหลี่ยมผืนผ้า 17"/>
          <p:cNvSpPr/>
          <p:nvPr/>
        </p:nvSpPr>
        <p:spPr>
          <a:xfrm>
            <a:off x="1005348" y="4246581"/>
            <a:ext cx="431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และเมื่อ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m</a:t>
            </a:r>
            <a:r>
              <a:rPr lang="en-US" sz="20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= 5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h = 2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จะมีคีย์ได้ทั้งหมด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5</a:t>
            </a:r>
            <a:r>
              <a:rPr lang="en-US" sz="2000" baseline="30000" dirty="0">
                <a:latin typeface="BrowalliaUPC" pitchFamily="34" charset="-34"/>
                <a:cs typeface="BrowalliaUPC" pitchFamily="34" charset="-34"/>
              </a:rPr>
              <a:t>3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– 1 = 124</a:t>
            </a:r>
          </a:p>
        </p:txBody>
      </p:sp>
    </p:spTree>
    <p:extLst>
      <p:ext uri="{BB962C8B-B14F-4D97-AF65-F5344CB8AC3E}">
        <p14:creationId xmlns:p14="http://schemas.microsoft.com/office/powerpoint/2010/main" val="2569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112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สรุปเนื้อหาบทที่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7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914400"/>
            <a:ext cx="8229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เป็นโครงสร้างข้อมูลที่เก็บข้อมูลแบบไม่ต่อเนื่อง ซึ่งภายในโครงสร้างแบบทรีนี้จะเชื่อมโยงข้อมูลด้วยความสัมพันธ์แบบลำดับ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ชั้น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มีคุณสมบัติระหว่างข้อมูลที่เชื่อมโยงกันแบบลำดับชั้น เช่น คุณสมบัติแม่ลูก คุณสมบัติพี่น้อง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และท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รีต้องมีหนึ่ง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ที่ไม่มีแม่และเป็นแม่ของทุก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(root </a:t>
            </a:r>
            <a:r>
              <a:rPr lang="en-US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node)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มีหลายชนิดโดยแยกตามคุณสมบัติโครงสร้างการเก็บข้อมูล เช่น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ไบนารีท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รีจะมี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จึงเรียกว่า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ไบนารีท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2-3 Trees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รีที่สามารถมีลูกได้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หรือ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จึงเรียกว่า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2-3 </a:t>
            </a:r>
            <a:r>
              <a:rPr lang="en-US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Trees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รีสมดุลเป็นคุณสมบัติที่ใช้ในการ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จัดการท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รีเพื่อให้การเข้าถึงข้อมูล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ภายในท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รีมี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ประสิทธิภาพ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รีสมดุลเป็นการเปรียบเทรีบความสูง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ของท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รีย่อยทางซ้ายและทางขวาว่ามีความสูงต่างกันมากกว่า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หรือไม่ ถ้าไม่เกิน แสดงว่าเป็น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สมดุล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แต่ถ้ามีค่าเกิน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แสดง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ว่าท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รีไม่สมดุล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การ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รีจะต้องเพิ่ม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ในตำแหน่งใบเท่านั้น และต้องหาตำแหน่งให้เหมาะสมกับข้อมูลก่อนที่จะเพิ่ม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รีได้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การ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รีต้องลบ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ในตำแหน่งใบเท่านั้น ซึ่งการลบ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รีมี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แบบคือ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38188" marR="0" lvl="0" indent="-398463" algn="thaiDist"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</a:pP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ที่ต้องการลบไม่มีลูกสามารถลบ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นี้ได้ทันที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38188" marR="0" lvl="0" indent="-398463" algn="thaiDist"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ที่ต้องการลบมีลูกหนึ่ง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จะให้นำ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ลูกขึ้นมาแทน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38188" marR="0" lvl="0" indent="-398463" algn="thaiDist"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ให้ใช้หลักการ </a:t>
            </a:r>
            <a:r>
              <a:rPr lang="en-US" sz="2000" dirty="0" err="1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succesor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ในตำแหน่งใบ และในตำแหน่งลูกกลุ่มลูกทางขวาในตำแหน่งซ้ายสุดนำไปสลับกับข้อมูลที่ต้องการลบแล้วจึงลบ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นั้น</a:t>
            </a:r>
            <a:r>
              <a:rPr lang="th-TH" sz="2000">
                <a:latin typeface="BrowalliaUPC" pitchFamily="34" charset="-34"/>
                <a:ea typeface="SimSun"/>
                <a:cs typeface="BrowalliaUPC" pitchFamily="34" charset="-34"/>
              </a:rPr>
              <a:t>ทิ้ง</a:t>
            </a:r>
            <a:r>
              <a:rPr lang="th-TH" sz="2000" smtClean="0">
                <a:latin typeface="BrowalliaUPC" pitchFamily="34" charset="-34"/>
                <a:ea typeface="SimSun"/>
                <a:cs typeface="BrowalliaUPC" pitchFamily="34" charset="-34"/>
              </a:rPr>
              <a:t>ไป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89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9144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โครงสร้างไบ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14400" y="1295400"/>
            <a:ext cx="7772400" cy="5078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createBinaryTree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rootItem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,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leftTree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dirty="0" err="1">
                <a:latin typeface="BrowalliaUPC" pitchFamily="34" charset="-34"/>
                <a:ea typeface="Times New Roman"/>
                <a:cs typeface="BrowalliaUPC" pitchFamily="34" charset="-34"/>
              </a:rPr>
              <a:t>BTree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,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rightTree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:BTrees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สร้างไบนารีท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ตำแหน่ง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รากคือ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rootItem</a:t>
            </a:r>
            <a:r>
              <a:rPr lang="en-US" i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leftTree</a:t>
            </a:r>
            <a:r>
              <a:rPr lang="en-US" i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th-TH" i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righttree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คือท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รีย่อยทางซ้ายและทางขวาตามลำดับ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setRootItem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newItem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แทนข้อมูลใน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ของไบนารีท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รีด้วย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กรณีท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รีไม่ว่าง แต่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ถ้าท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รีว่างให้สร้าง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รากด้วย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attachLeft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newItem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InterruptedException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เพิ่มข้อมูลลูกทางซ้ายของ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รากด้วย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ให้แจ้งการผิดพลาด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เมื่อท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รีว่างหรือมีลูกทางซ้ายอยู่แล้ว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attachRight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newItem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InterruptedException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เพิ่มข้อมูลลูกทางขวาของ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รากด้วย </a:t>
            </a:r>
            <a:r>
              <a:rPr lang="en-US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ให้แจ้งการผิดพลาด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เมื่อท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รีว่างหรือมีลูกทางขวาอยู่แล้ว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attachLeftSubTree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leftTree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:BinaryTree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InteruptedException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 </a:t>
            </a:r>
            <a:r>
              <a:rPr lang="en-US" i="1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leftTree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ตำแหน่งท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รีย่อยทางซ้ายของ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ของไบนารีท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ให้แจ้งการผิดพลาด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เมื่อท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หรือท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รีย่อยซ้ายมีอยู่แล้ว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attachRightTree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rightTree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:BinaryTree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InteruptedException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 </a:t>
            </a:r>
            <a:r>
              <a:rPr lang="en-US" i="1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leftTree</a:t>
            </a:r>
            <a:r>
              <a:rPr lang="en-US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ตำแหน่งท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รีย่อยทางขวาของ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ของไบนารีท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ให้แจ้งการผิดพลาด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เมื่อท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หรือท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รีย่อยขวามีอยู่แล้ว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detachLeftSubtree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():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Binarytree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InteruptedException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แยกและคืน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ค่าท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รีย่อยทางซ้ายของ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 ให้แจ้งการผิดพลาดถ้า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detachRightSubtree</a:t>
            </a:r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():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Binarytree</a:t>
            </a:r>
            <a:r>
              <a:rPr lang="th-TH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th-TH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dirty="0" err="1">
                <a:latin typeface="BrowalliaUPC" pitchFamily="34" charset="-34"/>
                <a:ea typeface="SimSun"/>
                <a:cs typeface="BrowalliaUPC" pitchFamily="34" charset="-34"/>
              </a:rPr>
              <a:t>InteruptedException</a:t>
            </a:r>
            <a:endParaRPr lang="en-US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r>
              <a:rPr lang="en-US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แยกและคืน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ค่าท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รีย่อยทางขวาของ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 ให้แจ้งการผิดพลาดถ้า</a:t>
            </a:r>
            <a:r>
              <a:rPr lang="th-TH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รีว่าง</a:t>
            </a:r>
            <a:endParaRPr lang="en-US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50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0015" y="882134"/>
            <a:ext cx="5158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รีจาก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67599"/>
            <a:ext cx="1828800" cy="1399401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133600" y="1627187"/>
            <a:ext cx="10842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th-TH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Browallia New" pitchFamily="34" charset="-34"/>
                <a:ea typeface="Arial" pitchFamily="34" charset="0"/>
                <a:cs typeface="Browallia New" pitchFamily="34" charset="-34"/>
              </a:rPr>
              <a:t>ทรี</a:t>
            </a:r>
            <a:r>
              <a:rPr kumimoji="0" lang="th-TH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rowallia New" pitchFamily="34" charset="-34"/>
                <a:ea typeface="Arial" pitchFamily="34" charset="0"/>
                <a:cs typeface="Browallia New" pitchFamily="34" charset="-34"/>
              </a:rPr>
              <a:t>ต้นแบบ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200"/>
            <a:ext cx="7239000" cy="381000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864121" y="2748807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จากท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รีต้นแบบ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82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14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81619" y="882134"/>
            <a:ext cx="5157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รีด้วยโครงสร้างอาร์เรย์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458815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ใช้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อาร์เรย์ขนาด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มิติในการเก็บข้อมูล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โครงสร้างไบนารีท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ในมิติที่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มีขนาดเท่ากับ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เพื่อเก็บข้อมูล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ตำแหน่งลูกทางซ้ายของ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และตำแหน่งลูกทางขวาของ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9600" y="2311975"/>
            <a:ext cx="4560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7.2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รีด้วยโครงสร้างอาร์เรย์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73055"/>
              </p:ext>
            </p:extLst>
          </p:nvPr>
        </p:nvGraphicFramePr>
        <p:xfrm>
          <a:off x="838200" y="2773640"/>
          <a:ext cx="6300181" cy="1615440"/>
        </p:xfrm>
        <a:graphic>
          <a:graphicData uri="http://schemas.openxmlformats.org/drawingml/2006/table">
            <a:tbl>
              <a:tblPr firstRow="1" firstCol="1" bandRow="1"/>
              <a:tblGrid>
                <a:gridCol w="3175981"/>
                <a:gridCol w="31242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9423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private</a:t>
                      </a:r>
                      <a:r>
                        <a:rPr lang="th-TH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 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  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คอนส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ตัก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เตอร์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และเมธอดในการ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จัดการไบนารีท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รี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end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TreeNode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item;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ฟังก์ชันในการ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จัดการไบนารีท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รี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สี่เหลี่ยมผืนผ้า 7"/>
          <p:cNvSpPr/>
          <p:nvPr/>
        </p:nvSpPr>
        <p:spPr>
          <a:xfrm>
            <a:off x="774208" y="4648200"/>
            <a:ext cx="6236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โดยที่	</a:t>
            </a:r>
            <a:r>
              <a:rPr lang="en-US" sz="2400" dirty="0" smtClean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item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ทำหน้าที่เก็บข้อมูล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en-US" sz="24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lChild</a:t>
            </a:r>
            <a:r>
              <a:rPr lang="en-US" sz="2400" dirty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ทำ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หน้าที่เก็บตำแหน่งลูกทางซ้ายของ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en-US" sz="24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rChild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ทำ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หน้าที่เก็บตำแหน่งลูกทางขวงของ</a:t>
            </a:r>
            <a:r>
              <a:rPr lang="th-TH" sz="24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4253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15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533400" y="1466909"/>
            <a:ext cx="4650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การใช้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งานไบนารีท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รีโครงสร้างอาร์เรย์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5157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รีด้วยโครงสร้างอาร์เรย์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96968"/>
              </p:ext>
            </p:extLst>
          </p:nvPr>
        </p:nvGraphicFramePr>
        <p:xfrm>
          <a:off x="631370" y="1928574"/>
          <a:ext cx="6760030" cy="1725168"/>
        </p:xfrm>
        <a:graphic>
          <a:graphicData uri="http://schemas.openxmlformats.org/drawingml/2006/table">
            <a:tbl>
              <a:tblPr firstRow="1" firstCol="1" bandRow="1"/>
              <a:tblGrid>
                <a:gridCol w="3940630"/>
                <a:gridCol w="28194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BinaryTreeArrayBased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protected final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MAX_NODE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=100;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[]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=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[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MAX_NODE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];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protected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protected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free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onstructors and methods 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ใน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การต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จัดการข้อมูล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ในไบ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นารทรี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 end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BinaryTreeArrayBased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#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include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&lt;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TreeNode.h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&gt;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#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define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MAX_NODE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100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th-TH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[</a:t>
                      </a:r>
                      <a:r>
                        <a:rPr lang="en-US" sz="1200" dirty="0" smtClean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MAX_NODE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];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b="1" dirty="0" smtClean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</a:t>
                      </a:r>
                      <a:r>
                        <a:rPr lang="en-US" sz="1200" b="1" dirty="0" err="1" smtClean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b="1" dirty="0" smtClean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</a:t>
                      </a:r>
                      <a:r>
                        <a:rPr lang="en-US" sz="1200" b="1" dirty="0" err="1" smtClean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free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function 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ในการจัดการข้อมูล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ในไบนารีท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รี</a:t>
                      </a:r>
                      <a:r>
                        <a:rPr lang="th-TH" sz="1600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 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774208" y="3733800"/>
            <a:ext cx="66171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โดยที่ 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en-US" sz="2000" dirty="0" smtClean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MAX_NODE</a:t>
            </a:r>
            <a:r>
              <a:rPr lang="th-TH" sz="2000" dirty="0" smtClean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       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เป็น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ขนาดอาร์เรย์ที่เก็บข้อมูลได้มากที่สุด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914400" marR="0" indent="-457200" algn="thaiDist">
              <a:spcBef>
                <a:spcPts val="0"/>
              </a:spcBef>
              <a:spcAft>
                <a:spcPts val="0"/>
              </a:spcAft>
              <a:tabLst>
                <a:tab pos="2293938" algn="l"/>
              </a:tabLst>
            </a:pPr>
            <a:r>
              <a:rPr lang="th-TH" sz="2000" dirty="0" smtClean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en-US" sz="2000" dirty="0" smtClean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เป็นอาร์เรย์ที่มีโครงสร้างแบบ </a:t>
            </a:r>
            <a:r>
              <a:rPr lang="en-US" sz="2000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TreeNode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 โดยแต่ละ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แถว</a:t>
            </a:r>
          </a:p>
          <a:p>
            <a:pPr marL="914400" marR="0" indent="-457200" algn="thaiDist">
              <a:spcBef>
                <a:spcPts val="0"/>
              </a:spcBef>
              <a:spcAft>
                <a:spcPts val="0"/>
              </a:spcAft>
              <a:tabLst>
                <a:tab pos="2293938" algn="l"/>
              </a:tabLst>
            </a:pP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                               ข้อมูล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สามารเก็บข้อมูล</a:t>
            </a:r>
            <a:r>
              <a:rPr lang="th-TH" sz="2000" dirty="0" err="1">
                <a:latin typeface="BrowalliaUPC" pitchFamily="34" charset="-34"/>
                <a:ea typeface="Times New Roma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(</a:t>
            </a:r>
            <a:r>
              <a:rPr lang="en-US" sz="2000" dirty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item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)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, ตำแหน่งลูกทางซ้าย 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                          </a:t>
            </a:r>
          </a:p>
          <a:p>
            <a:pPr marL="914400" marR="0" indent="-457200" algn="thaiDist">
              <a:spcBef>
                <a:spcPts val="0"/>
              </a:spcBef>
              <a:spcAft>
                <a:spcPts val="0"/>
              </a:spcAft>
              <a:tabLst>
                <a:tab pos="2293938" algn="l"/>
              </a:tabLst>
            </a:pP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                               </a:t>
            </a:r>
            <a:r>
              <a:rPr lang="en-US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(</a:t>
            </a:r>
            <a:r>
              <a:rPr lang="en-US" sz="20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lChild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) 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และตำแหน่งลูกทางขวา 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(</a:t>
            </a:r>
            <a:r>
              <a:rPr lang="en-US" sz="20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rChild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en-US" sz="2000" dirty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root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         ทำ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หน้าที่เก็บตำแหน่งของ</a:t>
            </a:r>
            <a:r>
              <a:rPr lang="th-TH" sz="2000" dirty="0" err="1">
                <a:latin typeface="BrowalliaUPC" pitchFamily="34" charset="-34"/>
                <a:ea typeface="Times New Roma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ราก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en-US" sz="2000" dirty="0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free</a:t>
            </a:r>
            <a:r>
              <a:rPr lang="en-US" sz="2000" dirty="0">
                <a:latin typeface="BrowalliaUPC" pitchFamily="34" charset="-34"/>
                <a:ea typeface="Times New Roman"/>
                <a:cs typeface="BrowalliaUPC" pitchFamily="34" charset="-34"/>
              </a:rPr>
              <a:t>	</a:t>
            </a:r>
            <a:r>
              <a:rPr lang="th-TH" sz="2000" dirty="0" smtClean="0">
                <a:latin typeface="BrowalliaUPC" pitchFamily="34" charset="-34"/>
                <a:ea typeface="Times New Roman"/>
                <a:cs typeface="BrowalliaUPC" pitchFamily="34" charset="-34"/>
              </a:rPr>
              <a:t>          ทำ</a:t>
            </a:r>
            <a:r>
              <a:rPr lang="th-TH" sz="2000" dirty="0">
                <a:latin typeface="BrowalliaUPC" pitchFamily="34" charset="-34"/>
                <a:ea typeface="Times New Roman"/>
                <a:cs typeface="BrowalliaUPC" pitchFamily="34" charset="-34"/>
              </a:rPr>
              <a:t>หน้าที่เก็บตำแหน่งว่างของอาร์เรย์ที่ยังไม่เก็บข้อมูล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638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16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466909"/>
            <a:ext cx="5299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7.4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ตัวอย่างโครงสร้างอาร์เรย์เก็บ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ข้อมูลไบนารีท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81619" y="882134"/>
            <a:ext cx="5157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รีด้วยโครงสร้างอาร์เรย์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29" name="รูปภาพ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7549772" cy="44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17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5315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สร้างไบนารีท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รีด้วย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โครงสร้างลิงค์ลิสต์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การสร้างและการ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จัดการไบ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8" y="1485052"/>
            <a:ext cx="3381892" cy="2477348"/>
          </a:xfrm>
          <a:prstGeom prst="rect">
            <a:avLst/>
          </a:prstGeom>
        </p:spPr>
      </p:pic>
      <p:graphicFrame>
        <p:nvGraphicFramePr>
          <p:cNvPr id="7" name="ตาราง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2051"/>
              </p:ext>
            </p:extLst>
          </p:nvPr>
        </p:nvGraphicFramePr>
        <p:xfrm>
          <a:off x="4724400" y="1485052"/>
          <a:ext cx="3188970" cy="2377440"/>
        </p:xfrm>
        <a:graphic>
          <a:graphicData uri="http://schemas.openxmlformats.org/drawingml/2006/table">
            <a:tbl>
              <a:tblPr firstRow="1" firstCol="1" bandRow="1"/>
              <a:tblGrid>
                <a:gridCol w="31889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	 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item;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       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1037549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ขั้นตอนพื้นฐานในการจัดการข้อมูล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Operation of the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ADT Binary Tree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)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14400" y="1499214"/>
            <a:ext cx="7162800" cy="224676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Insert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new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item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into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tree.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เพิ่มข้อมูลใหม่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Delete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the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item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with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given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search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key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from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binary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tree.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ลบข้อมูลที่ได้จากการค้นหา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Retrieve the item with a given search key from a binary tree.(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นำข้อมูลที่ได้จากการค้นหา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Traverse the item in a binary tree in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preorder,inorder,or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postorder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.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ท่องเข้าไป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ด้วยหลักการ </a:t>
            </a:r>
            <a:r>
              <a:rPr lang="en-US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preorder,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หรือ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postorder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59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19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1440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ขั้นตอน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พื้นฐานในการจัดการ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ข้อมูลไบนารีท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68477" y="1381152"/>
            <a:ext cx="7239000" cy="28623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thaiDist"/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sz="2000" b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insert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newItem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000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</a:p>
          <a:p>
            <a:pPr algn="thaiDist"/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เพิ่ม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r>
              <a:rPr lang="en-US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เข้าไป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 ในตำแหน่งที่เหมาะสมที่ได้จากการเปรียบเทียบ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ที่มีอยู่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</a:t>
            </a:r>
          </a:p>
          <a:p>
            <a:pPr algn="thaiDist"/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//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กับ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newItem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sz="2000" b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delete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searchKey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000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KeyType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throws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InterruptedException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//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ลบข้อมูล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รีที่ได้จากค้นหาข้อมูลที่เท่ากับข้อมูล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searchKey</a:t>
            </a:r>
            <a:r>
              <a:rPr lang="en-US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แต่ถ้าไม่เจอข้อมูล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รีให้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แจ้ง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</a:p>
          <a:p>
            <a:pPr algn="thaiDist"/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//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ความ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ผิดพลาดในการลบข้อมูล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+</a:t>
            </a:r>
            <a:r>
              <a:rPr lang="en-US" sz="2000" b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retrieve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in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err="1">
                <a:solidFill>
                  <a:srgbClr val="0000C0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searchKey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000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KeyType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):</a:t>
            </a:r>
            <a:r>
              <a:rPr lang="en-US" sz="2000" b="1" dirty="0" err="1">
                <a:solidFill>
                  <a:srgbClr val="7F0055"/>
                </a:solidFill>
                <a:latin typeface="BrowalliaUPC" pitchFamily="34" charset="-34"/>
                <a:ea typeface="Times New Roman"/>
                <a:cs typeface="BrowalliaUPC" pitchFamily="34" charset="-34"/>
              </a:rPr>
              <a:t>TreeItemType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//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คืนค่าข้อมูล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รีที่มีข้อมูลเท่ากับข้อมูล </a:t>
            </a:r>
            <a:r>
              <a:rPr lang="en-US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searchKey</a:t>
            </a:r>
            <a:r>
              <a:rPr lang="en-US" sz="2000" i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ถ้าไม่เจอข้อมูล</a:t>
            </a:r>
            <a:r>
              <a:rPr lang="th-TH" sz="2000" dirty="0" err="1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000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รีให้ส่งค่า </a:t>
            </a:r>
            <a:r>
              <a:rPr lang="en-US" sz="2000" b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null</a:t>
            </a:r>
            <a:r>
              <a:rPr lang="en-US" sz="2000" b="1" i="1" dirty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th-TH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//</a:t>
            </a:r>
            <a:r>
              <a:rPr lang="th-TH" sz="2000" dirty="0" smtClean="0">
                <a:solidFill>
                  <a:srgbClr val="00B05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กลับคืน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7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บทที่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7 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(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091625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32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548825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3200" dirty="0" err="1">
                <a:latin typeface="BrowalliaUPC" pitchFamily="34" charset="-34"/>
                <a:cs typeface="BrowalliaUPC" pitchFamily="34" charset="-34"/>
              </a:rPr>
              <a:t>กับไบนารีท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Binary Tree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)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082224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/>
              <a:t>การสร้างและการ</a:t>
            </a:r>
            <a:r>
              <a:rPr lang="th-TH" sz="3200" dirty="0" err="1"/>
              <a:t>จัดการไบนารีท</a:t>
            </a:r>
            <a:r>
              <a:rPr lang="th-TH" sz="3200" dirty="0" smtClean="0"/>
              <a:t>รี</a:t>
            </a:r>
            <a:endParaRPr lang="en-US" sz="3200" dirty="0" smtClean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38200" y="2590800"/>
            <a:ext cx="3910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/>
              <a:t>การจัดการข้อมูล</a:t>
            </a:r>
            <a:r>
              <a:rPr lang="th-TH" sz="3200" dirty="0" err="1"/>
              <a:t>ในไบนารีท</a:t>
            </a:r>
            <a:r>
              <a:rPr lang="th-TH" sz="3200" dirty="0"/>
              <a:t>รี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38200" y="3092862"/>
            <a:ext cx="2787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AVL 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838200" y="5587425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สรุปเนื้อหาบทที่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7</a:t>
            </a:r>
          </a:p>
        </p:txBody>
      </p:sp>
      <p:sp>
        <p:nvSpPr>
          <p:cNvPr id="10" name="ตัวแทนหมายเลขภาพนิ่ง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</a:t>
            </a:fld>
            <a:endParaRPr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38200" y="3606225"/>
            <a:ext cx="4251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32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838200" y="4114800"/>
            <a:ext cx="4490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32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2-3-4 Trees</a:t>
            </a:r>
            <a:endParaRPr lang="en-US" sz="32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838200" y="4596825"/>
            <a:ext cx="3304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red-black Tree</a:t>
            </a: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838200" y="5130225"/>
            <a:ext cx="2377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15683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20</a:t>
            </a:fld>
            <a:endParaRPr lang="en-US"/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81619" y="882134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การค้นหาข้อมูล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9600" y="1466909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การเพิ่มหรือการลบข้อมูล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จะต้องค้นหาตำแหน่งที่เหมาะสมที่จะเพิ่มหรือลบข้อมูล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รีก่อนเสมอ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09600" y="2297906"/>
            <a:ext cx="5131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7.5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การค้นหาข้อมูล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14324"/>
              </p:ext>
            </p:extLst>
          </p:nvPr>
        </p:nvGraphicFramePr>
        <p:xfrm>
          <a:off x="762000" y="2759571"/>
          <a:ext cx="5763260" cy="1694688"/>
        </p:xfrm>
        <a:graphic>
          <a:graphicData uri="http://schemas.openxmlformats.org/drawingml/2006/table">
            <a:tbl>
              <a:tblPr firstRow="1" firstCol="1" bandRow="1"/>
              <a:tblGrid>
                <a:gridCol w="381000"/>
                <a:gridCol w="5382260"/>
              </a:tblGrid>
              <a:tr h="13989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+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search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BinaryTree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,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KeyType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empty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    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ค้นหาข้อมูลไม่เจอ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   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==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ค้นหาข้อมูลเจอ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   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&lt;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search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search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bst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end if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9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297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466909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จะเป็นตำแหน่งใบ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รีเท่านั้น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40657" y="1928574"/>
            <a:ext cx="4209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7.6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143000" y="2360988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เมื่อต้องการเพิ่มข้อมูล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“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Fook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”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7169296" cy="2739947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1830256" y="4876800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err="1">
                <a:solidFill>
                  <a:srgbClr val="FF0000"/>
                </a:solidFill>
                <a:ea typeface="SimSun"/>
              </a:rPr>
              <a:t>ไบนารีท</a:t>
            </a:r>
            <a:r>
              <a:rPr lang="th-TH" dirty="0">
                <a:solidFill>
                  <a:srgbClr val="FF0000"/>
                </a:solidFill>
                <a:ea typeface="SimSun"/>
              </a:rPr>
              <a:t>รีต้นแบบ</a:t>
            </a:r>
            <a:endParaRPr lang="en-US" dirty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5530756" y="5566995"/>
            <a:ext cx="191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 err="1">
                <a:solidFill>
                  <a:srgbClr val="FF0000"/>
                </a:solidFill>
                <a:latin typeface="Times New Roman"/>
                <a:ea typeface="SimSun"/>
              </a:rPr>
              <a:t>ไบนารีท</a:t>
            </a:r>
            <a:r>
              <a:rPr lang="th-TH" dirty="0">
                <a:solidFill>
                  <a:srgbClr val="FF0000"/>
                </a:solidFill>
                <a:latin typeface="Times New Roman"/>
                <a:ea typeface="SimSun"/>
              </a:rPr>
              <a:t>รีหลังเพิ่ม </a:t>
            </a:r>
            <a:r>
              <a:rPr lang="en-US" dirty="0">
                <a:solidFill>
                  <a:srgbClr val="FF0000"/>
                </a:solidFill>
                <a:latin typeface="Browallia New"/>
                <a:ea typeface="SimSun"/>
                <a:cs typeface="Angsana New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Browallia New"/>
                <a:ea typeface="SimSun"/>
                <a:cs typeface="Angsana New"/>
              </a:rPr>
              <a:t>Fook</a:t>
            </a:r>
            <a:r>
              <a:rPr lang="en-US" dirty="0">
                <a:solidFill>
                  <a:srgbClr val="FF0000"/>
                </a:solidFill>
                <a:latin typeface="Browallia New"/>
                <a:ea typeface="SimSun"/>
                <a:cs typeface="Angsana New"/>
              </a:rPr>
              <a:t>”  </a:t>
            </a:r>
            <a:endParaRPr lang="en-US" sz="1600" dirty="0">
              <a:effectLst/>
              <a:latin typeface="Times New Roman"/>
              <a:ea typeface="SimSun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651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297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8982" y="1474557"/>
            <a:ext cx="4642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7.7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เพิ่มข้อมูล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0583"/>
              </p:ext>
            </p:extLst>
          </p:nvPr>
        </p:nvGraphicFramePr>
        <p:xfrm>
          <a:off x="685800" y="1954365"/>
          <a:ext cx="5763260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381000"/>
                <a:gridCol w="5382260"/>
              </a:tblGrid>
              <a:tr h="8451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:TreeNode,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null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Create a new node and let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reference it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Create a new node with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as the data portion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Set the references in the new node to null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lse if(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getKey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() &lt;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getItem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().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getKey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())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setLeft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insertItem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getLeft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(),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setRight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insertItem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.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getRight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(),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Cordia New"/>
                        </a:rPr>
                        <a:t>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9600" y="1464232"/>
            <a:ext cx="792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การท่องเข้าไป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รีจะใช้หลักการของการเรียกซ้ำ (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Recursive)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เพื่อเข้าถึงทุก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โหนดในไบนารีท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endParaRPr lang="en-US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ถ้าไบ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รีว่างเปล่าจะไม่มีการตอบสนองอะไร แต่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ถ้าไบนารีท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รีไม่ว่างเปล่าจะเริ่มท่องเข้าไป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รีจากตำแหน่งของ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ราก คือตำแหน่งของ 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หลังจากนั้นจะท่องเข้า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รีย่อยซ้าย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และท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รีย้อยขวาคือ 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จนถึง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สุดท้าย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5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>
                <a:latin typeface="BrowalliaUPC" pitchFamily="34" charset="-34"/>
                <a:cs typeface="BrowalliaUPC" pitchFamily="34" charset="-34"/>
              </a:rPr>
              <a:t>24</a:t>
            </a:fld>
            <a:endParaRPr lang="en-US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371600"/>
            <a:ext cx="4322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Preorder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90600" y="1833265"/>
            <a:ext cx="66294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/>
                <a:ea typeface="SimSun"/>
                <a:cs typeface="Angsana New"/>
              </a:rPr>
              <a:t>+</a:t>
            </a:r>
            <a:r>
              <a:rPr lang="en-US" sz="1200" b="1" dirty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preorder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in</a:t>
            </a:r>
            <a:r>
              <a:rPr lang="en-US" sz="1200" dirty="0">
                <a:latin typeface="Consolas"/>
                <a:ea typeface="SimSun"/>
                <a:cs typeface="Angsana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 err="1">
                <a:latin typeface="Consolas"/>
                <a:ea typeface="SimSun"/>
                <a:cs typeface="Angsana New"/>
              </a:rPr>
              <a:t>:BinaryTree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if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is not empty</a:t>
            </a:r>
            <a:r>
              <a:rPr lang="en-US" sz="1200" dirty="0">
                <a:latin typeface="Consolas"/>
                <a:ea typeface="SimSun"/>
                <a:cs typeface="Angsana New"/>
              </a:rPr>
              <a:t>){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dirty="0">
                <a:latin typeface="Consolas"/>
                <a:ea typeface="SimSun"/>
                <a:cs typeface="Angsana New"/>
              </a:rPr>
              <a:t>   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Display the data in the root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dirty="0">
                <a:latin typeface="Consolas"/>
                <a:ea typeface="SimSun"/>
                <a:cs typeface="Angsana New"/>
              </a:rPr>
              <a:t>   </a:t>
            </a:r>
            <a:r>
              <a:rPr lang="en-US" sz="1200" b="1" dirty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preorder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Left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r>
              <a:rPr lang="en-US" sz="1200" dirty="0">
                <a:latin typeface="Consolas"/>
                <a:ea typeface="SimSun"/>
                <a:cs typeface="Angsana New"/>
              </a:rPr>
              <a:t>   </a:t>
            </a:r>
            <a:r>
              <a:rPr lang="th-TH" sz="1200" dirty="0" smtClean="0">
                <a:latin typeface="Consolas"/>
                <a:ea typeface="SimSun"/>
                <a:cs typeface="Angsana New"/>
              </a:rPr>
              <a:t> </a:t>
            </a:r>
            <a:r>
              <a:rPr lang="en-US" sz="1200" dirty="0" smtClean="0">
                <a:latin typeface="Consolas"/>
                <a:ea typeface="SimSun"/>
                <a:cs typeface="Angsana New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preorder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(Right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r>
              <a:rPr lang="th-TH" sz="1200" dirty="0">
                <a:latin typeface="Consolas"/>
                <a:ea typeface="SimSun"/>
                <a:cs typeface="Cordia New"/>
              </a:rPr>
              <a:t>     </a:t>
            </a:r>
            <a:r>
              <a:rPr lang="en-US" sz="1200" dirty="0">
                <a:latin typeface="Consolas"/>
                <a:ea typeface="SimSun"/>
                <a:cs typeface="Cordia New"/>
              </a:rPr>
              <a:t>}</a:t>
            </a:r>
            <a:endParaRPr lang="en-US" sz="1200" dirty="0">
              <a:effectLst/>
              <a:latin typeface="Times New Roman"/>
              <a:ea typeface="SimSun"/>
              <a:cs typeface="Angsana New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61570" y="3200400"/>
            <a:ext cx="7191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ตำแหน่งการ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ท่อง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Preorder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จะท่องจาก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ตำแหน่งตรงกลาง แล้ว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ลูกท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รีย่อยทางซ้าย และกลับมายัง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ลูกท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รีย่อยทางขวา โดยทำจนกระทั้งถึง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สุดท้าย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4" y="4324529"/>
            <a:ext cx="1803156" cy="2304871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3505200" y="5334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ผลการท่องเข้าไป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รีดังนี้คือ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70, 30, 5, 30, 40, 60,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9570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371600"/>
            <a:ext cx="4176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Inorder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18028" y="1833265"/>
            <a:ext cx="578757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/>
                <a:ea typeface="SimSun"/>
                <a:cs typeface="Angsana New"/>
              </a:rPr>
              <a:t>+</a:t>
            </a:r>
            <a:r>
              <a:rPr lang="en-US" sz="1200" b="1" dirty="0" err="1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inorder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in</a:t>
            </a:r>
            <a:r>
              <a:rPr lang="en-US" sz="1200" dirty="0">
                <a:latin typeface="Consolas"/>
                <a:ea typeface="SimSun"/>
                <a:cs typeface="Angsana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 err="1">
                <a:latin typeface="Consolas"/>
                <a:ea typeface="SimSun"/>
                <a:cs typeface="Angsana New"/>
              </a:rPr>
              <a:t>:BinaryTree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if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is not empty</a:t>
            </a:r>
            <a:r>
              <a:rPr lang="en-US" sz="1200" dirty="0">
                <a:latin typeface="Consolas"/>
                <a:ea typeface="SimSun"/>
                <a:cs typeface="Angsana New"/>
              </a:rPr>
              <a:t>){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b="1" dirty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   </a:t>
            </a:r>
            <a:r>
              <a:rPr lang="en-US" sz="1200" b="1" dirty="0" err="1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inorder</a:t>
            </a:r>
            <a:r>
              <a:rPr lang="en-US" sz="1200" dirty="0" smtClean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Left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457200"/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Display the data in the root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b="1" dirty="0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    </a:t>
            </a:r>
            <a:r>
              <a:rPr lang="en-US" sz="1200" b="1" dirty="0" err="1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inorder</a:t>
            </a:r>
            <a:r>
              <a:rPr lang="en-US" sz="1200" dirty="0" smtClean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Right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r>
              <a:rPr lang="en-US" sz="1200" dirty="0">
                <a:latin typeface="Consolas"/>
                <a:ea typeface="SimSun"/>
                <a:cs typeface="Angsana New"/>
              </a:rPr>
              <a:t>  }</a:t>
            </a:r>
            <a:endParaRPr lang="en-US" sz="1200" dirty="0">
              <a:effectLst/>
              <a:latin typeface="Times New Roman"/>
              <a:ea typeface="SimSun"/>
              <a:cs typeface="Angsana New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18028" y="3048000"/>
            <a:ext cx="77687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Inorder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เริ่มจากตรวจสอบ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ว่าท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รีว่างหรือไม่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ถ้าท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รีไม่ว่างจะท่องเข้าไปยัง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ทางซ้ายสุด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รีก่อน แล้วนำข้อมูลในตำแหน่งทางซ้ายสุดนี้ไปแสดงผล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ต่อไปจะท่องกลับไปยัง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ตรงกลางคือ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แม่พร้อมทั้งนำข้อมูลไปแสดงผล แล้วจึงท่องเข้าไปยัง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ย่อยทางขวาของ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876800"/>
            <a:ext cx="1371600" cy="1828800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3429000" y="54496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ผลการท่องเข้าไป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นารีดังนี้คือ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5, 30, 40, 50, 60, 70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1176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3200" b="1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371600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การท่องเข้าไป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Postorder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90600" y="3048000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เริ่มจากตรวจสอบ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ว่าท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รีว่างหรือไม่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ถ้าท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รีไม่ว่างจะท่องเข้าไปยัง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ทางซ้ายสุด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 แล้วนำข้อมูลไปแสดงผล ต่อไปจะไป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รีย่อยทางขวาของ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แม่และนำข้อมูลออกไปแสดงผล แล้วจึงไปยัง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แม่พร้อมทั้งแสดงผล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แม่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30" y="4063663"/>
            <a:ext cx="1719970" cy="2104072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3352800" y="4700825"/>
            <a:ext cx="48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ผลการท่องเข้าไป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นารีดังนี้คือ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5, 40, 60, 50, 30, 80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70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90600" y="1752600"/>
            <a:ext cx="71628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/>
                <a:ea typeface="SimSun"/>
                <a:cs typeface="Angsana New"/>
              </a:rPr>
              <a:t>+</a:t>
            </a:r>
            <a:r>
              <a:rPr lang="en-US" sz="1200" b="1" dirty="0" err="1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postorder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in</a:t>
            </a:r>
            <a:r>
              <a:rPr lang="en-US" sz="1200" dirty="0">
                <a:latin typeface="Consolas"/>
                <a:ea typeface="SimSun"/>
                <a:cs typeface="Angsana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 err="1">
                <a:latin typeface="Consolas"/>
                <a:ea typeface="SimSun"/>
                <a:cs typeface="Angsana New"/>
              </a:rPr>
              <a:t>:BinaryTree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en-US" sz="1200" b="1" dirty="0">
                <a:solidFill>
                  <a:srgbClr val="7F0055"/>
                </a:solidFill>
                <a:latin typeface="Consolas"/>
                <a:ea typeface="Times New Roman"/>
                <a:cs typeface="Angsana New"/>
              </a:rPr>
              <a:t>if</a:t>
            </a:r>
            <a:r>
              <a:rPr lang="en-US" sz="1200" dirty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is not empty</a:t>
            </a:r>
            <a:r>
              <a:rPr lang="en-US" sz="1200" dirty="0">
                <a:latin typeface="Consolas"/>
                <a:ea typeface="SimSun"/>
                <a:cs typeface="Angsana New"/>
              </a:rPr>
              <a:t>){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th-TH" sz="1200" b="1" dirty="0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           </a:t>
            </a:r>
            <a:r>
              <a:rPr lang="en-US" sz="1200" b="1" dirty="0" err="1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postorder</a:t>
            </a:r>
            <a:r>
              <a:rPr lang="en-US" sz="1200" dirty="0" smtClean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Left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subtree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123825"/>
            <a:r>
              <a:rPr lang="th-TH" sz="1200" b="1" dirty="0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           </a:t>
            </a:r>
            <a:r>
              <a:rPr lang="en-US" sz="1200" b="1" dirty="0" err="1" smtClean="0">
                <a:solidFill>
                  <a:srgbClr val="FF0000"/>
                </a:solidFill>
                <a:latin typeface="Consolas"/>
                <a:ea typeface="SimSun"/>
                <a:cs typeface="Angsana New"/>
              </a:rPr>
              <a:t>postorder</a:t>
            </a:r>
            <a:r>
              <a:rPr lang="en-US" sz="1200" dirty="0" smtClean="0">
                <a:latin typeface="Consolas"/>
                <a:ea typeface="SimSun"/>
                <a:cs typeface="Angsana New"/>
              </a:rPr>
              <a:t>(</a:t>
            </a:r>
            <a:r>
              <a:rPr lang="en-US" sz="1200" dirty="0" smtClean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Right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subtee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binTree’s</a:t>
            </a:r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 root</a:t>
            </a:r>
            <a:r>
              <a:rPr lang="en-US" sz="1200" dirty="0">
                <a:latin typeface="Consolas"/>
                <a:ea typeface="SimSun"/>
                <a:cs typeface="Angsana New"/>
              </a:rPr>
              <a:t>)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pPr indent="457200"/>
            <a:r>
              <a:rPr lang="en-US" sz="1200" dirty="0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Display the data in the root of </a:t>
            </a:r>
            <a:r>
              <a:rPr lang="en-US" sz="1200" dirty="0" err="1">
                <a:solidFill>
                  <a:srgbClr val="0000C0"/>
                </a:solidFill>
                <a:latin typeface="Consolas"/>
                <a:ea typeface="Times New Roman"/>
                <a:cs typeface="Angsana New"/>
              </a:rPr>
              <a:t>binTree</a:t>
            </a:r>
            <a:endParaRPr lang="en-US" sz="1200" dirty="0">
              <a:latin typeface="Times New Roman"/>
              <a:ea typeface="SimSun"/>
              <a:cs typeface="Angsana New"/>
            </a:endParaRPr>
          </a:p>
          <a:p>
            <a:r>
              <a:rPr lang="en-US" sz="1200" dirty="0">
                <a:latin typeface="Consolas"/>
                <a:ea typeface="SimSun"/>
                <a:cs typeface="Angsana New"/>
              </a:rPr>
              <a:t>  }</a:t>
            </a:r>
            <a:endParaRPr lang="en-US" sz="1200" dirty="0">
              <a:effectLst/>
              <a:latin typeface="Times New Roman"/>
              <a:ea typeface="SimSun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2768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5377" y="1466909"/>
            <a:ext cx="5179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กรณี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ที่ต้องการลบอยู่ในตำแหน่งของ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ใบ 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14400" y="1934995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ในกรณีนี้เป็นกรณีที่ง่ายที่สุดในการลบ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กำหนดให้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แม่ที่อ้างอิงไปยัง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ใบที่เป็น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ลูกและเป็น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ที่ต้องการลบมีค่าเท่ากับ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null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ยกเลิกการอ้างอิงไปยัง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7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5377" y="1466909"/>
            <a:ext cx="4865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กรณี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ที่ต้องการ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ลบมี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ลูกอยู่หนึ่ง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46954" y="1928574"/>
            <a:ext cx="7839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thaiDist"/>
            <a:r>
              <a:rPr lang="en-US" sz="2400" b="1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1.    </a:t>
            </a:r>
            <a:r>
              <a:rPr lang="th-TH" sz="24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กรณี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ลูกอยู่ด้านซ้ายของ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ตัวอย่างเช่น เมื่อต้องการลบ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th-TH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และมี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ลูกทางซ้ายของ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th-TH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เพียง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เดียว ในกรณีนี้จะใช้หลักการเลื่อน ด้วยการเลือก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ขึ้นไปแทนที่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th-TH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06407"/>
            <a:ext cx="2197100" cy="1108393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914400" y="4121221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2400" b="1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2.   </a:t>
            </a:r>
            <a:r>
              <a:rPr lang="th-TH" sz="24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กรณี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ลูกอยู่ด้านขวาของ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ตัวอย่างเช่น เมื่อ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ต้องการ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และมี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O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ลูกทางขาวของ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ในกรณีนี้ใช้หลักการเลื่อน โดยเลื่อน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O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ขึ้นแทนที่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334000"/>
            <a:ext cx="2159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29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5377" y="1466909"/>
            <a:ext cx="468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กรณี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ที่ต้องการ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ลบมี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ลูกอยู่</a:t>
            </a:r>
            <a:r>
              <a:rPr lang="en-US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38200" y="1941639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ในกรณีนี้ต้อง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ลูกมาแทนที่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ที่ต้องการลบด้วยหลักการ </a:t>
            </a:r>
            <a:r>
              <a:rPr lang="en-US" sz="2400" b="1" dirty="0" err="1">
                <a:latin typeface="BrowalliaUPC" pitchFamily="34" charset="-34"/>
                <a:cs typeface="BrowalliaUPC" pitchFamily="34" charset="-34"/>
              </a:rPr>
              <a:t>Inorder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successor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โดยการเลือก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ใบในตำแหน่งทางซ้ายสุดของ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กลุ่มท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รีย่อยทางขวาของ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ที่ต้องการลบมาสลับข้อมูลกับข้อมูลที่ต้องการลบ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38200" y="304800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ตัวอย่างเมื่อต้องการลบ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“Jim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”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0" name="รูปภาพ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6" y="3581400"/>
            <a:ext cx="7843684" cy="26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ตัวแทนหมายเลขภาพนิ่ง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</a:t>
            </a:fld>
            <a:endParaRPr lang="en-US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533400" y="11430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การพัฒนารูปแบบโครงสร้างที่ไม่เป็นเชิงเส้น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NonLinear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เป็นการพัฒนาในรูแบบ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ของ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b="1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b="1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(Trees)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พัฒนาโครงสร้างในรูปแบบ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รีเหมือนการการเขียนผังโครงสร้างขององค์กรที่มีความสัมพันธ์ภายในโครงสร้างที่เป็นแบบลำดับชั้น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(Hierarchical)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คือมีผู้บริหารลำดับสูงและ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ลดลั้น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ลงไปจนถึงลำดับล่างสุดและมีความสัมพันธ์กันในสายการทำงาน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0"/>
            <a:ext cx="648525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5377" y="1466909"/>
            <a:ext cx="468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กรณี</a:t>
            </a:r>
            <a:r>
              <a:rPr lang="th-TH" sz="2400" b="1" dirty="0" err="1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ที่ต้องการ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ลบมี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ลูกอยู่</a:t>
            </a:r>
            <a:r>
              <a:rPr lang="en-US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b="1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14400" y="1928574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หลักการ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Preorder successor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เป็นการหา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ใบในตำแหน่งทางขวาสุดของ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กลุ่มท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รีย่อยทางซ้ายของ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ที่ต้องการลบมาสลับข้อมูลกับ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ที่ต้องการลบ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21656" y="2759571"/>
            <a:ext cx="7993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ตัวอย่างการหาตำแหน่งด้วยหลักการ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Preorder successor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เมื่อต้องการลบ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“Jim”</a:t>
            </a: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21236"/>
            <a:ext cx="7162800" cy="24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31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513450" y="1466909"/>
            <a:ext cx="4535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7.8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Pseudo code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ลบข้อมูล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92845"/>
              </p:ext>
            </p:extLst>
          </p:nvPr>
        </p:nvGraphicFramePr>
        <p:xfrm>
          <a:off x="637540" y="2019300"/>
          <a:ext cx="6906260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324159"/>
                <a:gridCol w="6582101"/>
              </a:tblGrid>
              <a:tr h="2171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deleteNode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):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 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Remove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from the tree.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has only one child c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 was a left child of its parent p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	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Make c the left child of p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	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Make c the right child of p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 //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has two children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Find the item contained in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successor.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Copy the item into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Technique for a left or a node with one child.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return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reference to root node of resulting 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6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การจัดการข้อมูล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ในไบ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619" y="882134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53524" y="1503586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7.9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แสดงการเพิ่มและลบ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" y="1990650"/>
            <a:ext cx="8031676" cy="41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71993"/>
            <a:ext cx="792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AVL Tree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มาจากชื่อของผู้คิดค้นคือ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Adel’son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Vel’skii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Landis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en-US" sz="2400" b="1" dirty="0" smtClean="0">
                <a:latin typeface="BrowalliaUPC" pitchFamily="34" charset="-34"/>
                <a:cs typeface="BrowalliaUPC" pitchFamily="34" charset="-34"/>
              </a:rPr>
              <a:t>AVL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เป็นอัลกอริทึมสำหรับจัดการข้อมูล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ภายในไบนารีท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รีให้มีความสมดุล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b="1" dirty="0" err="1" smtClean="0">
                <a:latin typeface="BrowalliaUPC" pitchFamily="34" charset="-34"/>
                <a:cs typeface="BrowalliaUPC" pitchFamily="34" charset="-34"/>
              </a:rPr>
              <a:t>ไบ</a:t>
            </a:r>
            <a:r>
              <a:rPr lang="th-TH" sz="2400" b="1" dirty="0" err="1">
                <a:latin typeface="BrowalliaUPC" pitchFamily="34" charset="-34"/>
                <a:cs typeface="BrowalliaUPC" pitchFamily="34" charset="-34"/>
              </a:rPr>
              <a:t>นารีท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รีสมดุล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Height Balanced)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หมายถึงความสูง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รีย่อยด้านซ้ายและด้านขวามีความสูงที่แตกต่างกันไม่เกิน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หลักการ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ทำไบนารีท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รีให้สมดุลด้วย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AVL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จะใช้หลักการของ 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การหมุน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(Rotate)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48000"/>
            <a:ext cx="3048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34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09600" y="10668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การ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รีให้สมดุลด้วย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AVL 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จะใช้ค่าความแตกต่าง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(balance factor)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ระหว่างความ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สูงท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รีย่อยด้ายขวา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กับความ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สูงท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รีย่อยด้ายซ้าย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ดังนี้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 </a:t>
            </a:r>
          </a:p>
          <a:p>
            <a:pPr algn="ctr"/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balance factor = </a:t>
            </a:r>
            <a:r>
              <a:rPr lang="en-US" sz="2400" b="1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b="1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="1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) - </a:t>
            </a:r>
            <a:r>
              <a:rPr lang="en-US" sz="2400" b="1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b="1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="1" baseline="-250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82" y="2819400"/>
            <a:ext cx="6578918" cy="22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การสร้าง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 Tree </a:t>
            </a:r>
          </a:p>
        </p:txBody>
      </p:sp>
      <p:pic>
        <p:nvPicPr>
          <p:cNvPr id="4" name="รูปภาพ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3505200" cy="2514600"/>
          </a:xfrm>
          <a:prstGeom prst="rect">
            <a:avLst/>
          </a:prstGeom>
        </p:spPr>
      </p:pic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79399"/>
              </p:ext>
            </p:extLst>
          </p:nvPr>
        </p:nvGraphicFramePr>
        <p:xfrm>
          <a:off x="4419600" y="1175004"/>
          <a:ext cx="4495800" cy="2723388"/>
        </p:xfrm>
        <a:graphic>
          <a:graphicData uri="http://schemas.openxmlformats.org/drawingml/2006/table">
            <a:tbl>
              <a:tblPr firstRow="1" firstCol="1" bandRow="1"/>
              <a:tblGrid>
                <a:gridCol w="44958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	   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ข้อมูล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ในท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รี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</a:t>
                      </a:r>
                      <a:r>
                        <a:rPr lang="th-TH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kern="12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อ้างอิงลูกทางซ้าย</a:t>
                      </a:r>
                      <a:endParaRPr lang="en-US" sz="1600" kern="12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SimSun"/>
                        <a:cs typeface="Browalli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//</a:t>
                      </a:r>
                      <a:r>
                        <a:rPr lang="th-TH" sz="1600" kern="12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อ้างอิงลูกทางขวา</a:t>
                      </a:r>
                      <a:endParaRPr lang="en-US" sz="1600" kern="12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SimSun"/>
                        <a:cs typeface="Browalli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balFactor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ความแตกต่างความสูง</a:t>
                      </a:r>
                      <a:r>
                        <a:rPr lang="en-US" sz="16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}//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end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TreeNode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11628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item;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    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ข้อมูล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ในท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รี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อ้างอิงลูกทางซ้าย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อ้างอิงลูกทางขวา</a:t>
                      </a:r>
                      <a:r>
                        <a:rPr lang="en-US" sz="16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balFactor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          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ความแตกต่างความสูง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19050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รีให้สมดุลด้วยการหมุน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1 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ครั้ง 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AVL Tree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066578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เมื่อเพิ่มข้อมูลเข้าไป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รีแล้วทำให้โครงสร้าง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รีไม่สมดุล จะต้องปรับ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โครงสร้างท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รีให้สมดุลด้วยการหมุน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ภายในท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14400" y="2473811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จะหมุนจาก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กลุ่มท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รีย่อยที่มีความสูงมากกว่าไปหา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รีย่อยที่มีความสูงน้อยกว่า เช่น ถ้าลูกทางขวามีความสูง (</a:t>
            </a:r>
            <a:r>
              <a:rPr lang="en-US" sz="2400" dirty="0">
                <a:solidFill>
                  <a:srgbClr val="003399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เท่ากับ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และลูกทางซ้ายมีความสูงเท่ากับ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การหมุนจะหมุนจากด้านขวาไปหาด้านซ้ายเพื่อปรับ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ให้ไบนารีท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รีสมดุล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57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37</a:t>
            </a:fld>
            <a:endParaRPr lang="en-US"/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33400" y="990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สมดุล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09600" y="1575375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marR="0" lvl="0" indent="-347663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sz="2400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1.   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ให้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หมุนข้อมูลในรอบที่หนึ่ง โดยกำหนดให้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20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เป็นจุดแรกในการหมุน ซึ่งเลือก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20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เนื่องจากเป็นตำแหน่งของ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ลูกที่ทำ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รีไม่สมดุล ดังแสดงผลการหมุนข้อมูลรอบที่หนึ่งในรูป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b) </a:t>
            </a:r>
          </a:p>
          <a:p>
            <a:pPr marL="347663" indent="-347663" algn="thaiDist"/>
            <a:r>
              <a:rPr lang="en-US" sz="2400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2.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  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แต่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พิจารณาท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รีหลังการหมุนรอบแรกแล้ว พบว่า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ยังไม่สมดุล ต้องปรับการหมุนในรอบที่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ด้วยการกำหนดให้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เป็นจุดถัดไป ซึ่งเป็นตำแหน่ง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ที่ท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รีไม่สมดุล ด้วยการเปลี่ยน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30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แม่แทน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พร้อมกับย้าย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เป็นลูกทางขวาของ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30   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ดังแสดงผลการ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หมุนไบนารีท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รีในรอบที่สองในรูป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d)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91000"/>
            <a:ext cx="7010400" cy="24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90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สมดุล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50606" y="1575375"/>
            <a:ext cx="8136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การพิจารณาว่าการ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รีให้สมดุลด้วยหลักการหมุนควรจะหมุน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ครั้งหรือหมุน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ครั้งนั้นพิจารณาจาก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ที่เพิ่มเข้าไป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ในไบนารืท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รีแล้วทำ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ให้ไบนารีท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รีไม่สมดุล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38201" y="2362200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การหมุน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ครั้ง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จะทำเมื่อเพิ่มข้อมูลเข้าไป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รีย่อยด้านเดียวกับด้านที่เพิ่มแล้วทำ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รีไม่สมดุล เช่นเพิ่ม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60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เข้าไปแล้วทำ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รีไม่สมดุล จะต้องหมุน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ครั้งเนื่องจาก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60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ถูกเพิ่มเข้าไปในตำแหน่งทางขวาและ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55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เป็นลูกทางขวา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ดังนั้น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จะหมุน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ครั้งเพื่อ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0" name="รูปภาพ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06" y="3984288"/>
            <a:ext cx="2779394" cy="14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39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90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สมดุล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66800" y="1655149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Courier New" pitchFamily="49" charset="0"/>
              <a:buChar char="o"/>
            </a:pP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การหมุน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ครั้ง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เมื่อเพิ่มข้อมูลเข้าไป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รีย่อยด้านตรงข้ามกับด้านที่เพิ่ม เช่นเพิ่ม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53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เข้า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ไปท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รีแล้วทำ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รีไม่สมดุล ตำแหน่งในการเพิ่ม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53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เข้าไปในตำแหน่งลูกทางซ้ายของ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55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แต่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55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ลูกทางขวา ดังนั้นจะต้องหมุน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ครั้งเพื่อ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47884"/>
            <a:ext cx="4495800" cy="1681316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3045853" y="5024735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หมุนครั้ง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ที่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1                 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หมุน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ครั้ง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ที่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 2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79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95016" y="838200"/>
            <a:ext cx="5905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คุณสมบัติเฉพาะ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(Terminology of Tree)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422975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รีทุกแบบจะมีโครงสร้างแบบลำดับชั้น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Hierarchical)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ภายในท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รีมีความสัมพันธ์ระหว่างข้อมูลเป็นแบบแม่กับลูก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Parent-child)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ภายใน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ความสัมพันธ์แม่กับลูกนี้จะถูกเชื่อมด้วยเส้นความสัมพันธ์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(Edge)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ระหว่าง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แม่กับ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52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990600"/>
            <a:ext cx="4620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7.10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โค้ดรหัสเทียมการเพิ่มใน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Tree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30215"/>
              </p:ext>
            </p:extLst>
          </p:nvPr>
        </p:nvGraphicFramePr>
        <p:xfrm>
          <a:off x="762000" y="1447800"/>
          <a:ext cx="6400800" cy="3950208"/>
        </p:xfrm>
        <a:graphic>
          <a:graphicData uri="http://schemas.openxmlformats.org/drawingml/2006/table">
            <a:tbl>
              <a:tblPr firstRow="1" firstCol="1" bandRow="1"/>
              <a:tblGrid>
                <a:gridCol w="400050"/>
                <a:gridCol w="6000750"/>
              </a:tblGrid>
              <a:tr h="2171065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insertNodeAVL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,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 is empty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create new root with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retrun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,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 is empty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create new Node with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in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binaryTree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&lt;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height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)-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height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)&gt;1){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insertion occurred on left side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SingleRotateLChild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DoubleRotateLChild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height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)-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height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)&gt;1){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insertion occurred on right side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AVLTree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SingleRotateRChild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AVLTree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DoubleRotateRChild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}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return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Cordia New"/>
                        </a:rPr>
                        <a:t>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การลบข้อมูล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66800"/>
            <a:ext cx="7924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หลักการลบ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AVL 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สามารถใช้หลักการลบ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โหนดของไบนารีท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รีมา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AVL Tree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ได้ โดยเริ่มจากค้นหาตำแหน่ง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 และลบ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ในตำแหน่งต่างๆ ดังนี้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914400" lvl="1" indent="-457200" algn="thaiDist">
              <a:buClr>
                <a:srgbClr val="FF0000"/>
              </a:buClr>
              <a:buAutoNum type="arabicPeriod"/>
            </a:pPr>
            <a:r>
              <a:rPr lang="th-TH" sz="2400" b="1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ที่ต้องการลบอยู่ในตำแหน่งใบ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สามารถลบ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ในตำแหน่งใบด้วยการเปลี่ยนการเชื่อมโยงไปยัง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ลูกให้มีค่าเท่ากับ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null</a:t>
            </a:r>
          </a:p>
          <a:p>
            <a:pPr marL="914400" lvl="1" indent="-457200" algn="thaiDist">
              <a:buClr>
                <a:srgbClr val="FF0000"/>
              </a:buClr>
              <a:buAutoNum type="arabicPeriod"/>
            </a:pPr>
            <a:r>
              <a:rPr lang="th-TH" sz="2400" b="1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ที่ต้องการลบมีลูกหนึ่ง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ให้แทนที่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ที่ต้องการลบด้วย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ลูก</a:t>
            </a:r>
            <a:endParaRPr lang="en-US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914400" lvl="1" indent="-457200" algn="thaiDist">
              <a:buClr>
                <a:srgbClr val="FF0000"/>
              </a:buClr>
              <a:buAutoNum type="arabicPeriod"/>
            </a:pPr>
            <a:r>
              <a:rPr lang="th-TH" sz="2400" b="1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ที่ต้องการลบมีลูกสอง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ให้สลับข้อมูล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ที่ต้องการลบด้วย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การหาตำแหน่ง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ด้วยวิธี </a:t>
            </a:r>
            <a:r>
              <a:rPr lang="en-US" sz="24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เพื่อหาข้อมูลในตำแหน่งใบมาสลับกลับข้อมูลที่ต้องการลบ แล้วจึงลบ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ที่ต้องการลบในตำแหน่งใบ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เมื่อลบ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AVL 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แล้วทำ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รีไม่สมดุล สามารถใช้วิธีปรับ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รีด้วยหลักการหมุน 1 ครั้ง หรือหมุน 2 ครั้ง เพื่อ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รีให้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สมดุล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92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การลบข้อมูล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79322" y="914400"/>
            <a:ext cx="82074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รีให้สมดุลด้วยการหมุน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1 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ครั้ง หลังจากลบ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AVL Tree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19050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thaiDist">
              <a:buFont typeface="Arial" pitchFamily="34" charset="0"/>
              <a:buChar char="•"/>
            </a:pP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รีให้สมดุลด้วยการหมุน 1 ครั้งจะพิจารณาจากตำแหน่ง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ที่ไม่สมดุล ว่ามีความต่างของความสูง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ทางซ้ายและความสูงทางขวามีค่าเป็น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หรือไม่ ถ้ามีค่าเป็น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ให้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รีด้วยการหมุน 1 ครั้ง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48000"/>
            <a:ext cx="6858000" cy="1646465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410200"/>
            <a:ext cx="6156191" cy="144780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685800" y="4694465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การหมุน 1 ครั้งยังมีอีกกรณีหนึ่งคือ เมื่อลบ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แล้ว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ลูกมีความสูงต่างเท่ากับ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0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ในกรณีนี้ใช้วิธีการหมุน 1 ครั้งเช่นเดียวกัน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32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การลบข้อมูล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79322" y="914400"/>
            <a:ext cx="82074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รีให้สมดุลด้วยการหมุน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ครั้ง หลังจากลบ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AVL Tree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951672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พิจารณา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รีให้สมดุลด้วยการหมุน 2 ครั้งจะพิจารณาตำแหน่ง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ที่ไม่สมดุล ว่ามีความสูงต่างเท่ากับ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-1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หรือไม่ ถ้าเป็นค่า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-1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จะหมุนใน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กลุ่มท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รีย่อยที่มีความสูงต่าง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-1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ก่อนหนึ่งครั้ง แล้วปรับโครงสร้างด้วยการหมุนครั้งที่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ไปยังทิศทางของ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ที่มีความสูงต่างเท่ากับ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-2 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05200"/>
            <a:ext cx="8001000" cy="15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การลบข้อมูล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6865" y="1066489"/>
            <a:ext cx="5025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โค้ดรหัสเทียมการลบข้อมูลใน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AVL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Tree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1367"/>
              </p:ext>
            </p:extLst>
          </p:nvPr>
        </p:nvGraphicFramePr>
        <p:xfrm>
          <a:off x="685800" y="1528154"/>
          <a:ext cx="7279780" cy="3950208"/>
        </p:xfrm>
        <a:graphic>
          <a:graphicData uri="http://schemas.openxmlformats.org/drawingml/2006/table">
            <a:tbl>
              <a:tblPr firstRow="1" firstCol="1" bandRow="1"/>
              <a:tblGrid>
                <a:gridCol w="336573"/>
                <a:gridCol w="6943207"/>
              </a:tblGrid>
              <a:tr h="803910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deleteNodeAVL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,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Boolean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 is equal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delete key from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and return true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not found key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detete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and return false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compare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key with key delete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key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&lt;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check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right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eleteN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odeAVL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Cordi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&gt;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check left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deleteNodeAVL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Cordia New"/>
                        </a:rPr>
                        <a:t>.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,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//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key = key for delete 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zero children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remove key from the 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one children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contained children to delete 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two children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find the item contained by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inordersuccessor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and delete node in leaf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balance factor equals 2 or -2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childen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balance factor equal 1 or 0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one rotating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//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subRoot’s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childen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 balance factor equal -1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two rotating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subRoot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 balance return true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0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7848600" cy="5059843"/>
          </a:xfrm>
          <a:prstGeom prst="rect">
            <a:avLst/>
          </a:prstGeom>
        </p:spPr>
      </p:pic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AVL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4239" y="1066800"/>
            <a:ext cx="5009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แสดงการเพิ่มและลบ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AVL Tree</a:t>
            </a:r>
          </a:p>
        </p:txBody>
      </p:sp>
    </p:spTree>
    <p:extLst>
      <p:ext uri="{BB962C8B-B14F-4D97-AF65-F5344CB8AC3E}">
        <p14:creationId xmlns:p14="http://schemas.microsoft.com/office/powerpoint/2010/main" val="21313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1060725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หมายถึง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แม่จะมีจำนวน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ลูกได้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หรือ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3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2390"/>
            <a:ext cx="2396490" cy="125031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533400" y="2828836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การเรียก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จะเรียกตามจำนวนข้อมูลที่อยู่ใน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800100" lvl="1" indent="-342900">
              <a:buFont typeface="Courier New" pitchFamily="49" charset="0"/>
              <a:buChar char="o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ที่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2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จะเรียกว่า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2-nodes </a:t>
            </a:r>
            <a:endParaRPr lang="th-TH" sz="2400" b="1" dirty="0" smtClean="0">
              <a:latin typeface="BrowalliaUPC" pitchFamily="34" charset="-34"/>
              <a:cs typeface="BrowalliaUPC" pitchFamily="34" charset="-34"/>
            </a:endParaRPr>
          </a:p>
          <a:p>
            <a:pPr marL="800100" lvl="1" indent="-342900">
              <a:buFont typeface="Courier New" pitchFamily="49" charset="0"/>
              <a:buChar char="o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จะเรียกว่า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3-nodes </a:t>
            </a:r>
            <a:endParaRPr lang="th-TH" sz="2400" b="1" dirty="0">
              <a:latin typeface="BrowalliaUPC" pitchFamily="34" charset="-34"/>
              <a:cs typeface="BrowalliaUPC" pitchFamily="34" charset="-34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Trees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ไม่ใช่ไบนารีท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รีเนื่องจากมี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ลูกได้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75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09600" y="970860"/>
            <a:ext cx="7907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ถ้ากำหนดให้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ที่มีความสูง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จะพิจารณาว่า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จะเป็น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รีว่าง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(2-3 Trees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มีความสูง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=0)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มีรูปแบบโครงสร้างดังนี้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11" name="รูปภาพ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2085072"/>
            <a:ext cx="1181674" cy="790788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609600" y="2709208"/>
            <a:ext cx="79075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โดยที่</a:t>
            </a:r>
            <a:r>
              <a:rPr lang="th-TH" sz="2400" b="1" i="1" dirty="0">
                <a:latin typeface="BrowalliaUPC" pitchFamily="34" charset="-34"/>
                <a:ea typeface="SimSun"/>
                <a:cs typeface="BrowalliaUPC" pitchFamily="34" charset="-34"/>
              </a:rPr>
              <a:t> 	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คือ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ที่ประกอบด้วยข้อมูลภายใน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หนึ่งข้อมูล และ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จะมีค่ามากกว่าข้อมูลทางซ้ายคือ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ภายใน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จะมีค่าน้อยกว่าข้อมูลทางขวาคือ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39725"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ดังนั้น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สรุปได้ว่า </a:t>
            </a:r>
            <a:r>
              <a:rPr lang="en-US" sz="24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400" i="1" baseline="-25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&lt;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718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48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24551" y="1051740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3.  </a:t>
            </a:r>
            <a:r>
              <a:rPr lang="en-US" sz="2400" dirty="0" smtClean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i="1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มีรูปแบบโครงสร้างดังนี้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38200" y="2339876"/>
            <a:ext cx="79075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0" indent="-540385" algn="thaiDist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โดยที่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ที่ประกอบด้วยข้อมูลภายใน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สองข้อมูล และ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รีย่อยคือ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และ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จะมีค่ามากกว่าข้อมูลทางซ้ายคือ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ข้อมูลตรงกลางคือ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จะเป็นข้อมูลที่มากกว่า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แต่น้อยกว่า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ข้อมูลทางขวาคือ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จะมีข้อมูลมากกกว่า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</a:p>
          <a:p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ดังนั้นสรุปได้ว่า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4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4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13404"/>
            <a:ext cx="1295400" cy="8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49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9225"/>
            <a:ext cx="2321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กฎของ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68868" y="1524000"/>
            <a:ext cx="7965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ข้อมูลจะมีข้อมูลภายใน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ได้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หรือ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2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ค่า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แม่มี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ข้อมูลใน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แม่จะมีข้อมูลได้เพียงหนึ่งข้อมูล ตัวอย่างเช่น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แม่มีค่าเท่ากับ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ข้อมูลทางซ้ายจะเป็นข้อมูลที่น้อยกว่า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และข้อมูลทางขวาเป็นข้อมูลที่มากกว่า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93660"/>
            <a:ext cx="2362200" cy="11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95016" y="838200"/>
            <a:ext cx="5905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คุณสมบัติเฉพาะ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(Terminology of Tree)</a:t>
            </a: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2975"/>
            <a:ext cx="1219200" cy="215842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1676400" y="1422975"/>
            <a:ext cx="6781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th-TH" sz="2000" b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อธิบาย</a:t>
            </a:r>
            <a:r>
              <a:rPr lang="th-TH" sz="2000" b="1" dirty="0" err="1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b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แม่(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Parent Node</a:t>
            </a:r>
            <a:r>
              <a:rPr lang="en-US" sz="2000" b="1" dirty="0" smtClean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) 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ที่อยู่ในลำดับบนของอีก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หนึ่ง เมื่อ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พิจารณา</a:t>
            </a: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                              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ตำแหน่งของ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อยู่ในตำแหน่งบนของ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ดังนั้นเรียก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แม่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ลูก(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Child Node)</a:t>
            </a:r>
            <a:r>
              <a:rPr lang="en-US" sz="2000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ที่อยู่ในลำดับล่างของอีก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หนึ่ง เมื่อพิจารณา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อยู่ในตำแหน่งด้านล่างของ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ดังนั้นเรียก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ลูก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พี่น้อง 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ที่อยู่ในระดับเดียวกัน เมื่อพิจารณาจาก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C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(Sibling Node)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                 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อยู่ในระดับเดียวกัน ดังนั้นเรียก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C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พี่น้อง 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ราก(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Root Node)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ที่มีคุณสมบัติพิเศษ 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ที่ไม่มี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และทุก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รีจะมี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ดังนั้น เมื่อพิจารณา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เรียก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ราก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2003425" marR="0" indent="-2003425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ใบ(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Leaf Node)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	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ที่อยู่ในตำแหน่งล่างสุด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ของท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ดังนั้น เมื่อพิจารณา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จะเรียก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C,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E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F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ว่า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ใบ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88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50</a:t>
            </a:fld>
            <a:endParaRPr lang="en-US"/>
          </a:p>
        </p:txBody>
      </p:sp>
      <p:pic>
        <p:nvPicPr>
          <p:cNvPr id="3" name="รูปภาพ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429000"/>
            <a:ext cx="2895600" cy="16002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939225"/>
            <a:ext cx="2321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กฎของ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68870" y="1524000"/>
            <a:ext cx="79655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  <a:tabLst>
                <a:tab pos="628650" algn="l"/>
              </a:tabLst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แม่มี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ข้อมูลใน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แม่จะต้องมีข้อมูลภายใน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ค่า คือ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โดยที่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ลูกทางซ้ายจะมีข้อมูลน้อยกว่า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ตรงกลางจะมีข้อมูลมากกว่า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และน้อยกว่า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93738" marR="0" lvl="0" indent="-354013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ลูกทางขวาจะมีข้อมูลมากกว่า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53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โครงสร้างข้อมูล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914400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โครงสร้างข้อมูล 2-3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จะประกอบด้วยส่วนข้อมูลที่เก็บข้อมูลที่น้อยที่สุดใน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ข้อมูลที่มากที่สุดใน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และส่วนเชื่อมโยงไป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ยังท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ส่วน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เชื่อมโยงไป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ยังท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รีย่อยจะประกอบด้วยส่วน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เชื่อมโยงท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รีย่อยทางซ้าย, ส่วน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เชื่อมโยง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ย่อยตรงกลาง และส่วน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เชื่อมโยงท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รีย่อยทางขวา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84060"/>
            <a:ext cx="3352800" cy="868740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609600" y="3613666"/>
            <a:ext cx="4257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7.14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อัลกอริทึมโครงสร้าง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391258"/>
              </p:ext>
            </p:extLst>
          </p:nvPr>
        </p:nvGraphicFramePr>
        <p:xfrm>
          <a:off x="762000" y="4075331"/>
          <a:ext cx="7315200" cy="1557528"/>
        </p:xfrm>
        <a:graphic>
          <a:graphicData uri="http://schemas.openxmlformats.org/drawingml/2006/table">
            <a:tbl>
              <a:tblPr firstRow="1" firstCol="1" bandRow="1"/>
              <a:tblGrid>
                <a:gridCol w="248920"/>
                <a:gridCol w="3637280"/>
                <a:gridCol w="3429000"/>
              </a:tblGrid>
              <a:tr h="0">
                <a:tc>
                  <a:txBody>
                    <a:bodyPr/>
                    <a:lstStyle/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Java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smallItem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largeItem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midChild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คอนสตรัก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เตอร์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และเมธอดที่ใช้ในการจัดการ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2-3 Trees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smallItem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largeItem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midChild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ฟังก์ชันที่ใช้ในการจัดการ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2-3 Trees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6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การท่องเข้าไปใน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1440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การท่องเข้าไปใน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จะใช้การท่องเข้าไป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รีแบบ 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Inorder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376065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7.15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โค้ดรหัสเทียมการท่องเข้าไปใน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แบบ </a:t>
            </a:r>
            <a:r>
              <a:rPr lang="en-US" sz="2400" dirty="0" err="1">
                <a:latin typeface="BrowalliaUPC" pitchFamily="34" charset="-34"/>
                <a:cs typeface="BrowalliaUPC" pitchFamily="34" charset="-34"/>
              </a:rPr>
              <a:t>Inorder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33513"/>
              </p:ext>
            </p:extLst>
          </p:nvPr>
        </p:nvGraphicFramePr>
        <p:xfrm>
          <a:off x="685800" y="1837730"/>
          <a:ext cx="5763260" cy="2084832"/>
        </p:xfrm>
        <a:graphic>
          <a:graphicData uri="http://schemas.openxmlformats.org/drawingml/2006/table">
            <a:tbl>
              <a:tblPr firstRow="1" firstCol="1" bandRow="1"/>
              <a:tblGrid>
                <a:gridCol w="381000"/>
                <a:gridCol w="5382260"/>
              </a:tblGrid>
              <a:tr h="1651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b="1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(in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ttTree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 R is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visit the data 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 has two data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Visit the first data 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middle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Visit the second data 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Visit the data 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of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9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การค้นหาข้อมูลใน 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91440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การค้นหาข้อมูลใน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จะใช้หลักการเดียวกับการค้นหาข้อมูล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7200" y="1376065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7.16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โค้ดรหัสเทียมการค้นหาข้อมูลใน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49741"/>
              </p:ext>
            </p:extLst>
          </p:nvPr>
        </p:nvGraphicFramePr>
        <p:xfrm>
          <a:off x="585470" y="1822982"/>
          <a:ext cx="6958330" cy="3840480"/>
        </p:xfrm>
        <a:graphic>
          <a:graphicData uri="http://schemas.openxmlformats.org/drawingml/2006/table">
            <a:tbl>
              <a:tblPr firstRow="1" firstCol="1" bandRow="1"/>
              <a:tblGrid>
                <a:gridCol w="328930"/>
                <a:gridCol w="6629400"/>
              </a:tblGrid>
              <a:tr h="1193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16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17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18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19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26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b="1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(in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ttTree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KeyType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in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ttTree’s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root node 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 data portion of R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 is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null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not found data in 2-3 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search the appropriate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subtree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 has two data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&lt;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smaller search key of 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left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}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searckKey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&lt;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larger search key of 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middle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right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 }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 has one data 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&lt;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search 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left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retriveItem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R’s right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subtree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    }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31229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ต้องเพิ่มข้อมูลในตำแหน่งใบเท่านั้น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ภายใน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ต้องจัดเรียงข้อมูลจากน้อยไปหามาก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862226"/>
            <a:ext cx="5150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7.17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แสดงขั้นตอนการเพิ่มข้อมูลใน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6517"/>
            <a:ext cx="3061970" cy="1353185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685800" y="3657600"/>
            <a:ext cx="792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40: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ขั้นตอนในการเพิ่มข้อมูล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มีลำดับขั้นตอนดังนี้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633413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</a:t>
            </a:r>
            <a:r>
              <a:rPr lang="en-US" sz="2000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1.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นำ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เปรียบเทียบกับ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ผลการเปรียบเทียบ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มีค่าน้อยกว่า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ดังนั้นจะต้องเป็นลูกทางซ้ายของ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633413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</a:t>
            </a:r>
            <a:r>
              <a:rPr lang="en-US" sz="2000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2.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ถัดไปไม่ใช่ตำแหน่งใบดังนั้นนำ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เปรียบเทียบกับ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ถัดไปคือ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เมื่อทำการเปรียบเทียบ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จะอยู่ทางขวาของ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เนื่องจาก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มากกว่า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633413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sz="2000" i="1" dirty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   3.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เดียวกับ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เนื่องจากข้อมูลใน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&lt;44&gt;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อยู่ในตำแหน่งใบและเมื่อเพิ่ม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เข้าไปแล้วยังมีข้อมูลไม่เกิน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ไม่ผิดกฎของ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ดังนี้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95" y="2200275"/>
            <a:ext cx="3392805" cy="1457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28002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00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ต้นแบบ</a:t>
            </a:r>
            <a:endParaRPr lang="en-US" sz="20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7395" y="2800290"/>
            <a:ext cx="133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00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เพิ่มข้อมูล </a:t>
            </a:r>
            <a:r>
              <a:rPr lang="en-US" sz="200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40</a:t>
            </a:r>
            <a:endParaRPr lang="en-US" sz="20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55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4684" y="990600"/>
            <a:ext cx="5630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91000"/>
            <a:ext cx="7391400" cy="1600200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762000" y="1462292"/>
            <a:ext cx="784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marR="0" lvl="0" indent="-2809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AutoNum type="arabicPeriod" startAt="2"/>
              <a:tabLst>
                <a:tab pos="685800" algn="l"/>
              </a:tabLst>
            </a:pP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35: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ขั้นตอนในการเพิ่ม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ได้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นำท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รีที่ได้เพิ่มข้อมูล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ไปแล้ว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มาเป็นท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รีต้นแบบในการ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มีลำดับขั้นตอนดังนี้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หาตำแหน่งในการเพิ่มข้อมูล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เหมือนกับการเพิ่มข้อมูล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ตำแหน่งที่จะทำการเพิ่มข้อมูล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&lt;40 44&gt;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ดังแสดงการเพิ่มข้อมูล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35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รีรูป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a)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เข้าไปแล้วข้อมูลภายใน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มีข้อมูลมากกว่าสองคือ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&lt;35 40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ซึ่งผิดกฎข้อที่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ปรับ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รีให้ไปตามกฎของ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ด้วยการนำข้อมูลตำแหน่งตรงกลางของ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   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&lt;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40 44&gt;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คือนำ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ขึ้นไปรวมกับข้อมูล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พร้อมทั้งทำการแยก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44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ลูกของข้อมูล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และได้แสดงผลการเพิ่มข้อมูล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38400" y="5695890"/>
            <a:ext cx="617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a)                       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  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            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0367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4684" y="990600"/>
            <a:ext cx="5630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85800" y="1482128"/>
            <a:ext cx="784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3.   </a:t>
            </a: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37: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การเพิ่มข้อมูล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37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ใช้ท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มาเป็นท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รีต้นแบบในการเพิ่มข้อมูล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ซึ่งจะอยู่รวมกับ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&lt;35&gt;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&lt;35&gt;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รูป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และเมื่อทำการเพิ่ม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เข้าไปแล้วไม่ผิดกฎของ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ก็ไม่ทำอะไรกับโครงสร้าง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05567"/>
            <a:ext cx="3352800" cy="130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57</a:t>
            </a:fld>
            <a:endParaRPr lang="en-US"/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6200"/>
            <a:ext cx="6172200" cy="2895600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381000" y="1407855"/>
            <a:ext cx="861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4.    </a:t>
            </a: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36: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ใช้ท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36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มาเป็นท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รีต้นแบบในการเพิ่มข้อมูล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ภายในท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ค้นหาตำแหน่งในการเพิ่ม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&lt;35 37&gt;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&lt;35 36 37&gt;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มีข้อมูลภายใน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มีข้อมูลมากกว่า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ไม่เป็นไปตามกฎข้อที่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ต้องทำการแยกข้อมูลด้วยการนำข้อมูลในตำแหน่งตรงกลางของ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พร้อมทั้งแยกข้อมูล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ออกเป็น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ไปเพิ่มใน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แม่แล้วทำให้ข้อมูลภายใน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&lt;33 36 40&gt;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ผิดกฎที่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ดังนั้นต้องทำการแยกข้อมูลในตำแหน่งตรงกลางของ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&lt;55&gt;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พร้อมทั้งแยก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40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ลูกของข้อมูล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และได้แสดงผลการเพิ่มข้อมูล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04684" y="990600"/>
            <a:ext cx="5630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7.17 </a:t>
            </a:r>
            <a:r>
              <a:rPr lang="en-US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24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แสดง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ขั้นตอนการเพิ่มข้อมูลใน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5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9225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สรุปขั้นตอนการเพิ่มข้อมูลในตำแหน่ง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ใบของ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524000"/>
            <a:ext cx="792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จะเริ่มจากหาตำแหน่ง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 คือ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</a:t>
            </a:r>
            <a:r>
              <a:rPr lang="en-US" sz="24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สำหรับเพิ่มข้อมูลใหม่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แต่ถ้าเพิ่มข้อมูลใน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</a:t>
            </a:r>
            <a:r>
              <a:rPr lang="en-US" sz="24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แล้วทำให้มีข้อมูลเท่ากับ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ค่า (ข้อมูล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S, M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L)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ซึ่งไม่เป็นไปตามกฎข้อที่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ของ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ให้แยกข้อมูลในตำแหน่งตรงกลางคือ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M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ขึ้นไปเป็น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 พร้อมทั้งแยกข้อมูลใน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</a:t>
            </a:r>
            <a:r>
              <a:rPr lang="en-US" sz="24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ออกเป็นสอง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</a:t>
            </a:r>
            <a:r>
              <a:rPr lang="en-US" sz="2400" baseline="-25000" dirty="0">
                <a:latin typeface="BrowalliaUPC" pitchFamily="34" charset="-34"/>
                <a:cs typeface="BrowalliaUPC" pitchFamily="34" charset="-34"/>
              </a:rPr>
              <a:t>1</a:t>
            </a:r>
            <a:r>
              <a:rPr lang="en-US" sz="2400" i="1" baseline="-25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เป็นข้อมูลที่มีค่าน้อยที่สุดคือ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S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n</a:t>
            </a:r>
            <a:r>
              <a:rPr lang="en-US" sz="2400" baseline="-25000" dirty="0">
                <a:latin typeface="BrowalliaUPC" pitchFamily="34" charset="-34"/>
                <a:cs typeface="BrowalliaUPC" pitchFamily="34" charset="-34"/>
              </a:rPr>
              <a:t>2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เป็นข้อมูลที่มากที่สุดคือ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L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ทำให้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ย่อยทั้ง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อยู่ในตำแหน่ง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ลูกของ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M 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6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59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9225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สรุปขั้นตอนการเพิ่มข้อมูลในตำแหน่ง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แม่ของ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Trees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50606" y="1447800"/>
            <a:ext cx="8059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แม่ที่เพิ่มข้อมูล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เแล้ว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เท่ากับ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ค่า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แม่ที่ถูกเพิ่มข้อมูลมีข้อมูล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ลูกอยู่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ค่า ดังแสดงการแยกข้อมูลใน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แม่ดังรูป จะมีลำดับการทำงานดังนี้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นำข้อมูลตรงกลางของ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ที่อยู่ในระดับบนคือ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พร้อมทั้งแยกข้อมูล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ลูกออกเป็นสอง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1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พบว่า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เป็นข้อมูลที่น้อยกว่า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 ข้อมูลจะอยู่ในตำแหน่ง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ลูกทางซ้ายของ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 เมื่อแบ่งเป็น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1</a:t>
            </a:r>
            <a:r>
              <a:rPr lang="th-TH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ลูกทางขวาของ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ส่วน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c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แต่น้อยกว่า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c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จะอยู่ในตำแหน่งลูกทางซ้ายของ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จะอยู่ในตำแหน่งลูกทางขวาของ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0"/>
            <a:ext cx="6172200" cy="25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803400" y="1439001"/>
            <a:ext cx="6883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4688" marR="0" indent="-1944688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บรรพบุรุษ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Ancestor)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	เมื่อพิจารณาจาก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รีเรียกความสัมพันธ์ระหว่าง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ว่า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บรรพบุรุษ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1944688" marR="0" indent="-1944688" algn="thaiDist">
              <a:spcBef>
                <a:spcPts val="0"/>
              </a:spcBef>
              <a:spcAft>
                <a:spcPts val="0"/>
              </a:spcAft>
            </a:pP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สืบทอด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(Descendant)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ความสัมพันธ์ระหว่างแม่กับลูกมีคุณสมบัติของการสืบทอด ดังนั้น เมื่อพิจารณาจาก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ได้สืบทอดจาก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1944688" indent="-1944688"/>
            <a:r>
              <a:rPr lang="th-TH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ย่อย(</a:t>
            </a:r>
            <a:r>
              <a:rPr lang="en-US" sz="2000" b="1" dirty="0" err="1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Subtree</a:t>
            </a:r>
            <a:r>
              <a:rPr lang="en-US" sz="2000" b="1" dirty="0">
                <a:solidFill>
                  <a:srgbClr val="E36C0A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ย่อยคือ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ที่อยู่ในตำแหน่งสืบทอดของ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ที่เป็นราก เมื่อพิจารณาจากโครงสร้าง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รีย่อย คือ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B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C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D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E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F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แสดงท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ย่อย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 smtClean="0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95016" y="838200"/>
            <a:ext cx="5905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คุณสมบัติเฉพาะ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(Terminology of Tree)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22975"/>
            <a:ext cx="1193800" cy="1929825"/>
          </a:xfrm>
          <a:prstGeom prst="rect">
            <a:avLst/>
          </a:prstGeom>
        </p:spPr>
      </p:pic>
      <p:pic>
        <p:nvPicPr>
          <p:cNvPr id="7" name="รูปภาพ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16" y="3934323"/>
            <a:ext cx="951684" cy="11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39225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สรุปขั้นตอนการเพิ่มข้อมูลในตำแหน่ง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รากของ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Trees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532674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แม่ถูกเพิ่มข้อมูลเข้าไปแล้วมีข้อมูลภายใน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รากเท่ากับ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ค่า จะแยกข้อมูล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M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ขึ้นเป็น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รากใหม่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09800"/>
            <a:ext cx="4343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5892" y="1036992"/>
            <a:ext cx="4798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7.18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โค้ดรหัสเทียมเพิ่มข้อมูลใน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853743"/>
              </p:ext>
            </p:extLst>
          </p:nvPr>
        </p:nvGraphicFramePr>
        <p:xfrm>
          <a:off x="564492" y="1498657"/>
          <a:ext cx="7741308" cy="3566160"/>
        </p:xfrm>
        <a:graphic>
          <a:graphicData uri="http://schemas.openxmlformats.org/drawingml/2006/table">
            <a:tbl>
              <a:tblPr firstRow="1" firstCol="1" bandRow="1"/>
              <a:tblGrid>
                <a:gridCol w="328347"/>
                <a:gridCol w="7412961"/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ttTree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TwoThreeTree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,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 locate for add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newItem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to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leafNode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785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leafNode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now has three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split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leafNode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785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split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inout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แยก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โหนด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n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 ในกรณีข้อมูลใน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โหนด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n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มีข้อมูล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3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ข้อมูล</a:t>
                      </a:r>
                      <a:r>
                        <a:rPr lang="en-US" sz="16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 is the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	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Create a new node p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Let p be the parent of 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Replace node n with two nodes, n1 and n2, so that p is their parent.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Give n1 the item in n with the smallest value.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Give n2 the item in n with the largest value.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 is not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n1 become the parent of n’s two leftmost children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n2 become the parent of n’s two rightmost children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Move the item in n that has the middle value up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tp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p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461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 now has three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split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	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838200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การลบข้อมูลใน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จะต้องลบในตำแหน่งใบ </a:t>
            </a:r>
            <a:endParaRPr lang="en-US" sz="20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แยก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ที่มีข้อมูลเต็มไปแทนตำแหน่งข้อมูลที่ต้องการลบ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769668"/>
            <a:ext cx="2667000" cy="1430732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457200" y="15048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33400" y="3069372"/>
            <a:ext cx="8077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77: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มีลำดับการทำงานดังนี้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&lt;77 99&gt;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ไม่ได้อยู่ในตำแหน่งของ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ใบจึงต้องใช้หลักการ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หาข้อมูลในตำแหน่ง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ใบเพื่อนำสลับข้อมูลกับ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และได้แสดงการสลับตำแหน่งข้อมูลระหว่าง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ที่อยู่ในตำแหน่ง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ของท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ออก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จากท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เมื่อพิจารณา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ที่ถูกลบข้อมูล 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แม่มีข้อมูล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ลูกมีข้อมูล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จำนวนข้อมูลใน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ลูกไม่เป็นไปตามกฎข้อที่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ลูกมีสองข้อมูลใน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แม่จะต้องมีข้อมูลเพียงข้อมูลเดียว ในกรณีนี้ให้ใช้หลักการเลื่อนข้อมูลใน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แม่ที่มีค่าน้อยที่สุดในคือ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ลงไปรวมกับข้อมูลใน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ดังในรูป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(e)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การลบข้อมูลในตำแหน่งใบและย้ายข้อมูลจาก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เรียกรูปแบบนี้ว่า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การรวม (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Merging)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และแสดงผลการลบข้อมูล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(f)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914400" marR="0" algn="thaiDi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 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71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9144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(</a:t>
            </a:r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84935"/>
            <a:ext cx="6248400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9144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(</a:t>
            </a:r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57200" y="124057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2.   </a:t>
            </a: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111: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ใช้โครงสร้าง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มา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มีลำดับขั้นตอนการทำงานดังนี้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อยู่ในตำแหน่งของ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 ลบข้อมูลใน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นี้ได้ทันทีดังแสดงการลบข้อมูล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เมื่อทำการลบข้อมูล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ไม่เป็นไปตามกฎข้อที่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ข้อมูลต้องมีลูกสอง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แต่เมื่อลบข้อมูลแล้ว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แม่มีลูกเพียงหนึ่ง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ดังนั้นต้องทำการปรับ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ในกรณีนี้ใช้หลักการรวมข้อมูลด้วยการเลื่อน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มารวมกับ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 88&gt;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ทำไม่ได้เพราะจะมีข้อมูลเท่ากับสามข้อมูล ไม่เป็นไปตามกฎ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Trees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ในกรณีจะใช้หลักการเลื่อนข้อมูล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ที่มีข้อมูลสองข้อมูลคือ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&lt;66 88&gt;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ไปไว้ใน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ข้อมูลที่ว่าง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ในกรณีนี้ทำไม่ได้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เนื่องจากข้อมูล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จะอยู่ในตำแหน่งทางขวาของ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ไม่ได้ เนื่องจาก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ทางขวาต้องมีข้อมูลมากกว่า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การแก้ปัญหานี้จะใช้วิธีการเลื่อนข้อมูลใน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ไปแทนข้อมูลใน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ลูกที่ถูกลบข้อมูล และทำการเลื่อนข้อมูลใน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 88&gt;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ด้วยการเลื่อนข้อมูลที่มากที่สุดใน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แม่แทน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ดังแสดงในรูปที่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และได้แสดงผลการลบข้อมูล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1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65</a:t>
            </a:fld>
            <a:endParaRPr lang="en-US"/>
          </a:p>
        </p:txBody>
      </p:sp>
      <p:pic>
        <p:nvPicPr>
          <p:cNvPr id="3" name="รูปภาพ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5562600" cy="32766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7200" y="9144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(</a:t>
            </a:r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42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9144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(</a:t>
            </a:r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86696" y="1314510"/>
            <a:ext cx="797150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AutoNum type="arabicPeriod" startAt="4"/>
              <a:tabLst>
                <a:tab pos="685800" algn="l"/>
              </a:tabLst>
            </a:pPr>
            <a:r>
              <a:rPr lang="th-TH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ลบ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88: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ใช้โครงสร้างข้อมูล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ที่ลบข้อมูล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111 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รีต้นแบบในการลบข้อมูล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ขั้นตอน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  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การ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ทำงานดังนี้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ที่ต้องการลบ ซึ่งข้อมูล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ไม่ได้อยู่ในตำแหน่ง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 ดังนั้นต้องทำการสลับข้อมูลด้วยหลักการ </a:t>
            </a:r>
            <a:r>
              <a:rPr lang="en-US" sz="20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ข้อมูลที่จะนำมาสลับกับ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คือข้อมูล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แล้วทำการสลับข้อมูลระหว่าง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แก้ปัญหากรณีด้วยการใช้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หลักการรวมข้อมูล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เนื่องจากข้อมูลในระดับพี่น้องของ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&lt;88&gt;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มีเพียงหนึ่งข้อมูลในกรณีใช้หลักการเลื่อนข้อมูลไม่ได้ ต้องใช้วิธีการรวมข้อมูลด้วยการรวมข้อมูล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เข้ากับ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&lt;66&gt; 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พร้อมทั้งลบ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ที่ว่างเปล่า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การลบข้อมูลยังไม่เสร็จเนื่องจากมี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แม่ที่ถูกลบข้อมูลยังมีลูกอยู่คือ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 99&gt;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ดังนั้นจะทำซ้ำในขั้นตอนการลบข้อมูลอีกครั้งเพื่อลบข้อมูล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ที่ไม่มีข้อมูล ด้วยการเริ่มจากตรวจสอบ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ที่จะทำการเลื่อนข้อมูลมาแทนตำแหน่ง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ข้อมูลว่างได้คือ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&lt;33&gt;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แต่ข้อมูลใน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มีเพียงข้อมูลเดียวไม่สามารถใช้หลักการเลื่อนได้ จึงใช้หลักการรวมข้อมูล ด้วยการรวม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รากและย้ายลูกคือ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 99&gt;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พร้อมทั้งลบ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ที่ว่างเปล่าดังแสดงในรูป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11430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แม่ได้ถูกรวมไปอยู่กับ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ทางซ้าย ทำให้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ว่างเปล่าและมีลูกเพียงด้านเดียว ซึ่งในกรณีนี้เป็นกรณีพิเศษเพราะว่า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ที่ว่างเปล่าเป็น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 และมีลูกด้านเดียวสามารถทำการลบข้อมูล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นี้ได้และยอมให้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&lt;30 55&gt;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รากแทนดังแสงในรูป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(e)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35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67</a:t>
            </a:fld>
            <a:endParaRPr lang="en-US"/>
          </a:p>
        </p:txBody>
      </p:sp>
      <p:pic>
        <p:nvPicPr>
          <p:cNvPr id="3" name="รูปภาพ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620000" cy="38100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7200" y="9144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7.19 (</a:t>
            </a:r>
            <a:r>
              <a:rPr lang="th-TH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ต่อ)</a:t>
            </a:r>
            <a:r>
              <a:rPr lang="en-US" sz="2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แสดงการลบข้อมูลใน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โดยจะใช้โครงสร้าง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2-3 Trees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28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26068"/>
            <a:ext cx="563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สรุปขั้นตอนวิธีในการลบข้อมูลใน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55522" y="1510843"/>
            <a:ext cx="78264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n</a:t>
            </a:r>
            <a:r>
              <a:rPr lang="th-TH" sz="2000" dirty="0">
                <a:latin typeface="Times New Roman"/>
                <a:ea typeface="SimSun"/>
              </a:rPr>
              <a:t> เก็บข้อมูลที่ต้องการลบ และ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n</a:t>
            </a:r>
            <a:r>
              <a:rPr lang="en-US" sz="2000" i="1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Times New Roman"/>
                <a:ea typeface="SimSun"/>
              </a:rPr>
              <a:t>เป็น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ใบมีข้อมูลเพียงข้อมูลเดียว และไม่มีข้อมูลในระดับพี่น้องสามารถลบ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นี้ได้เลย 	</a:t>
            </a:r>
            <a:endParaRPr lang="en-US" sz="2000" dirty="0">
              <a:latin typeface="Times New Roman"/>
              <a:ea typeface="SimSun"/>
              <a:cs typeface="Angsana New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ที่จะลบมี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พี่น้องและใน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พี่น้องมีข้อมูลอยู่ 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2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ค่า จะใช้หลักการกระจายข้อมูล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ระดับพี่น้องไปยัง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ที่ถูกลบข้อมูลดังแสดงใน</a:t>
            </a:r>
            <a:r>
              <a:rPr lang="th-TH" sz="2000" dirty="0" smtClean="0">
                <a:latin typeface="Browallia New"/>
                <a:ea typeface="SimSun"/>
                <a:cs typeface="Angsana New"/>
              </a:rPr>
              <a:t>รูป </a:t>
            </a:r>
            <a:r>
              <a:rPr lang="en-US" sz="2000" dirty="0" smtClean="0">
                <a:latin typeface="Browallia New"/>
                <a:ea typeface="SimSun"/>
                <a:cs typeface="Angsana New"/>
              </a:rPr>
              <a:t>(a)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โดยเริ่มจากเลื่อนข้อมูลของ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แม่ คือ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P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ไปยัง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ข้อมูลว่างเปล่าและเลื่อนข้อมูลในระดับพี่น้องที่มีข้อมูลมากที่สุดใน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คือ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L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ไปเป็นข้อมูล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แม่แทน</a:t>
            </a:r>
            <a:endParaRPr lang="en-US" sz="2000" dirty="0">
              <a:latin typeface="Times New Roman"/>
              <a:ea typeface="SimSun"/>
              <a:cs typeface="Angsana New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ถ้าในกรณี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ในระดับพี่น้องมีข้อมูลเพียงข้อมูลเดียวดังแสงดในรูป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dirty="0" smtClean="0">
                <a:latin typeface="Browallia New"/>
                <a:ea typeface="SimSun"/>
                <a:cs typeface="Angsana New"/>
              </a:rPr>
              <a:t>b)</a:t>
            </a:r>
            <a:r>
              <a:rPr lang="th-TH" sz="2000" dirty="0" smtClean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ในกรณีนี้จะใช้วิธีการรวมข้อมูล ด้วยการนำข้อมูลใน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แม่คือ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L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มารวมเข้ากับข้อมูลใน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ลูกคือ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S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พร้อมทั้งลบ</a:t>
            </a:r>
            <a:r>
              <a:rPr lang="th-TH" sz="2000" dirty="0" err="1">
                <a:latin typeface="Browallia New"/>
                <a:ea typeface="SimSun"/>
                <a:cs typeface="Angsana New"/>
              </a:rPr>
              <a:t>โหนด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ข้อมูลที่ว่างเปล่า</a:t>
            </a:r>
            <a:endParaRPr lang="en-US" sz="2000" dirty="0">
              <a:latin typeface="Times New Roman"/>
              <a:ea typeface="SimSun"/>
              <a:cs typeface="Angsana New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ถ้าในกรณี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n</a:t>
            </a:r>
            <a:r>
              <a:rPr lang="en-US" sz="2000" i="1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Times New Roman"/>
                <a:ea typeface="SimSun"/>
              </a:rPr>
              <a:t>ที่ถูกลบเป็น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ที่มีลูกและมีข้อมูล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ในระดับพี่น้อง 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2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ข้อมูล </a:t>
            </a:r>
            <a:r>
              <a:rPr lang="th-TH" sz="2000" dirty="0">
                <a:latin typeface="Times New Roman"/>
                <a:ea typeface="SimSun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r>
              <a:rPr lang="en-US" sz="2000" dirty="0" smtClean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ในกรณีนี้</a:t>
            </a:r>
            <a:r>
              <a:rPr lang="th-TH" sz="2000" dirty="0">
                <a:latin typeface="Browallia New"/>
                <a:ea typeface="SimSun"/>
              </a:rPr>
              <a:t>จะใช้หลักการกระจายข้อมูล</a:t>
            </a:r>
            <a:endParaRPr lang="en-US" sz="2000" dirty="0">
              <a:latin typeface="Times New Roman"/>
              <a:ea typeface="SimSun"/>
              <a:cs typeface="Angsana New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ถ้าในกรณี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 New"/>
                <a:ea typeface="SimSun"/>
                <a:cs typeface="Angsana New"/>
              </a:rPr>
              <a:t>n</a:t>
            </a:r>
            <a:r>
              <a:rPr lang="en-US" sz="2000" i="1" dirty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Times New Roman"/>
                <a:ea typeface="SimSun"/>
              </a:rPr>
              <a:t>ที่ถูกลบเป็น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ที่มีลูกและมีข้อมูล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ในระดับพี่น้องเพียงข้อมูลเดียว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(d)</a:t>
            </a:r>
            <a:r>
              <a:rPr lang="en-US" sz="2000" dirty="0" smtClean="0">
                <a:latin typeface="Browallia New"/>
                <a:ea typeface="SimSun"/>
                <a:cs typeface="Angsana New"/>
              </a:rPr>
              <a:t>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ในกรณีนี้จะใช้หลักการรวมข้อมูล</a:t>
            </a:r>
            <a:endParaRPr lang="en-US" sz="2000" dirty="0">
              <a:latin typeface="Times New Roman"/>
              <a:ea typeface="SimSun"/>
              <a:cs typeface="Angsana New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Times New Roman"/>
                <a:ea typeface="SimSun"/>
              </a:rPr>
              <a:t>ถ้าในกรณี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ที่ถูกนำไปรวม คือ ข้อมูลใน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ราก</a:t>
            </a:r>
            <a:r>
              <a:rPr lang="th-TH" sz="2000" dirty="0" err="1">
                <a:latin typeface="Times New Roman"/>
                <a:ea typeface="SimSun"/>
              </a:rPr>
              <a:t>ของท</a:t>
            </a:r>
            <a:r>
              <a:rPr lang="th-TH" sz="2000" dirty="0">
                <a:latin typeface="Times New Roman"/>
                <a:ea typeface="SimSun"/>
              </a:rPr>
              <a:t>รี และ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ราก</a:t>
            </a:r>
            <a:r>
              <a:rPr lang="th-TH" sz="2000" dirty="0" err="1">
                <a:latin typeface="Times New Roman"/>
                <a:ea typeface="SimSun"/>
              </a:rPr>
              <a:t>มีท</a:t>
            </a:r>
            <a:r>
              <a:rPr lang="th-TH" sz="2000" dirty="0">
                <a:latin typeface="Times New Roman"/>
                <a:ea typeface="SimSun"/>
              </a:rPr>
              <a:t>รีย่อยเพียงด้านเดียว ในกรณีนี้จะลบ</a:t>
            </a:r>
            <a:r>
              <a:rPr lang="th-TH" sz="2000" dirty="0" err="1">
                <a:latin typeface="Times New Roman"/>
                <a:ea typeface="SimSun"/>
              </a:rPr>
              <a:t>โหนด</a:t>
            </a:r>
            <a:r>
              <a:rPr lang="th-TH" sz="2000" dirty="0">
                <a:latin typeface="Times New Roman"/>
                <a:ea typeface="SimSun"/>
              </a:rPr>
              <a:t>รากออกไป</a:t>
            </a:r>
            <a:r>
              <a:rPr lang="th-TH" sz="2000" dirty="0" err="1">
                <a:latin typeface="Times New Roman"/>
                <a:ea typeface="SimSun"/>
              </a:rPr>
              <a:t>จากท</a:t>
            </a:r>
            <a:r>
              <a:rPr lang="th-TH" sz="2000" dirty="0">
                <a:latin typeface="Times New Roman"/>
                <a:ea typeface="SimSun"/>
              </a:rPr>
              <a:t>รี ส่งผลทำให้ความสูง</a:t>
            </a:r>
            <a:r>
              <a:rPr lang="th-TH" sz="2000" dirty="0" err="1">
                <a:latin typeface="Times New Roman"/>
                <a:ea typeface="SimSun"/>
              </a:rPr>
              <a:t>ของท</a:t>
            </a:r>
            <a:r>
              <a:rPr lang="th-TH" sz="2000" dirty="0">
                <a:latin typeface="Times New Roman"/>
                <a:ea typeface="SimSun"/>
              </a:rPr>
              <a:t>รีมีความสูงลดลง </a:t>
            </a:r>
            <a:r>
              <a:rPr lang="en-US" sz="2000" dirty="0">
                <a:latin typeface="Browallia New"/>
                <a:ea typeface="SimSun"/>
                <a:cs typeface="Angsana New"/>
              </a:rPr>
              <a:t>1 </a:t>
            </a:r>
            <a:r>
              <a:rPr lang="th-TH" sz="2000" dirty="0">
                <a:latin typeface="Browallia New"/>
                <a:ea typeface="SimSun"/>
                <a:cs typeface="Angsana New"/>
              </a:rPr>
              <a:t>ระดับ ดังแสดงในรูป </a:t>
            </a:r>
            <a:r>
              <a:rPr lang="en-US" sz="2000" dirty="0" smtClean="0">
                <a:latin typeface="Browallia New"/>
                <a:ea typeface="SimSun"/>
                <a:cs typeface="Angsana New"/>
              </a:rPr>
              <a:t>(e)</a:t>
            </a:r>
            <a:endParaRPr lang="en-US" sz="2000" dirty="0">
              <a:effectLst/>
              <a:latin typeface="Times New Roman"/>
              <a:ea typeface="SimSun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29734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69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26068"/>
            <a:ext cx="563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สรุปขั้นตอนวิธีในการลบข้อมูลใน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95" y="1371600"/>
            <a:ext cx="4523105" cy="53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กับไบนารีท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Binary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33400" y="1052064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หนึ่ง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จะมีลูกได้ไม่เกิน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และเรียก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ลูกเหล่านั้นว่า </a:t>
            </a:r>
            <a:r>
              <a:rPr lang="th-TH" sz="2400" b="1" dirty="0" err="1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ย่อย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(</a:t>
            </a:r>
            <a:r>
              <a:rPr lang="en-US" sz="2400" b="1" dirty="0" err="1">
                <a:latin typeface="BrowalliaUPC" pitchFamily="34" charset="-34"/>
                <a:cs typeface="BrowalliaUPC" pitchFamily="34" charset="-34"/>
              </a:rPr>
              <a:t>Subtrees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)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33400" y="1828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ลูกที่อยู่ในตำแหน่งทางซ้ายของ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แม่จะเรียกว่า </a:t>
            </a:r>
            <a:r>
              <a:rPr lang="th-TH" sz="2400" b="1" dirty="0" err="1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ย่อยซ้าย (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Left </a:t>
            </a:r>
            <a:r>
              <a:rPr lang="en-US" sz="2400" b="1" dirty="0" err="1">
                <a:latin typeface="BrowalliaUPC" pitchFamily="34" charset="-34"/>
                <a:cs typeface="BrowalliaUPC" pitchFamily="34" charset="-34"/>
              </a:rPr>
              <a:t>subtrees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: T</a:t>
            </a:r>
            <a:r>
              <a:rPr lang="en-US" sz="2400" b="1" baseline="-25000" dirty="0">
                <a:latin typeface="BrowalliaUPC" pitchFamily="34" charset="-34"/>
                <a:cs typeface="BrowalliaUPC" pitchFamily="34" charset="-34"/>
              </a:rPr>
              <a:t>L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) </a:t>
            </a:r>
            <a:r>
              <a:rPr lang="th-TH" sz="2400" b="1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กลุ่มข้อมูลที่มีค่าน้อยกว่า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ลูก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ที่อยู่ในตำแหน่งทางขวาของ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แม่ </a:t>
            </a:r>
            <a:r>
              <a:rPr lang="th-TH" sz="2400" b="1" dirty="0" err="1" smtClean="0">
                <a:latin typeface="BrowalliaUPC" pitchFamily="34" charset="-34"/>
                <a:cs typeface="BrowalliaUPC" pitchFamily="34" charset="-34"/>
              </a:rPr>
              <a:t>เรียกว่าท</a:t>
            </a:r>
            <a:r>
              <a:rPr lang="th-TH" sz="2400" b="1" dirty="0">
                <a:latin typeface="BrowalliaUPC" pitchFamily="34" charset="-34"/>
                <a:cs typeface="BrowalliaUPC" pitchFamily="34" charset="-34"/>
              </a:rPr>
              <a:t>รีย่อยขวา (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Right </a:t>
            </a:r>
            <a:r>
              <a:rPr lang="en-US" sz="2400" b="1" dirty="0" err="1">
                <a:latin typeface="BrowalliaUPC" pitchFamily="34" charset="-34"/>
                <a:cs typeface="BrowalliaUPC" pitchFamily="34" charset="-34"/>
              </a:rPr>
              <a:t>subtrees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 : T</a:t>
            </a:r>
            <a:r>
              <a:rPr lang="en-US" sz="2400" b="1" baseline="-25000" dirty="0">
                <a:latin typeface="BrowalliaUPC" pitchFamily="34" charset="-34"/>
                <a:cs typeface="BrowalliaUPC" pitchFamily="34" charset="-34"/>
              </a:rPr>
              <a:t>R</a:t>
            </a:r>
            <a:r>
              <a:rPr lang="en-US" sz="2400" b="1" dirty="0" smtClean="0">
                <a:latin typeface="BrowalliaUPC" pitchFamily="34" charset="-34"/>
                <a:cs typeface="BrowalliaUPC" pitchFamily="34" charset="-34"/>
              </a:rPr>
              <a:t>)</a:t>
            </a:r>
            <a:r>
              <a:rPr lang="th-TH" sz="2400" b="1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เป็นกลุ่มข้อมูลที่มี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ค่ามากกว่า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0" name="รูปภาพ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85" y="3378199"/>
            <a:ext cx="1199515" cy="8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43048" y="986135"/>
            <a:ext cx="471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7-20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โค้ดรหัสเทียมลบข้อมูลใน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 Trees</a:t>
            </a: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29953"/>
              </p:ext>
            </p:extLst>
          </p:nvPr>
        </p:nvGraphicFramePr>
        <p:xfrm>
          <a:off x="685800" y="1447800"/>
          <a:ext cx="7010400" cy="5010912"/>
        </p:xfrm>
        <a:graphic>
          <a:graphicData uri="http://schemas.openxmlformats.org/drawingml/2006/table">
            <a:tbl>
              <a:tblPr firstRow="1" firstCol="1" bandRow="1"/>
              <a:tblGrid>
                <a:gridCol w="329047"/>
                <a:gridCol w="6681353"/>
              </a:tblGrid>
              <a:tr h="17653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15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16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17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18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19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20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25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26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27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28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29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30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200" b="1" dirty="0">
                          <a:effectLst/>
                          <a:latin typeface="Times New Roman"/>
                          <a:ea typeface="SimSun"/>
                          <a:cs typeface="Consolas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deleteItem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(in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ttTree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, in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TreeItemType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 locate for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keyequals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searchKey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to locate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theItem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785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present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785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is not in a 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Swap item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with its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inorder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successor, which will be in a leaf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theLeaf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Delete item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theItem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from leaf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theleaf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theLeaf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now has no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fix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theLeaf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return true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return false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fix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 is the root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 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Remove the root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Let p be the parent of 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some sibling of n has two items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 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Distribute items appropriately among n, the sibling, and p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 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Cordia New"/>
                        </a:rPr>
                        <a:t>merge the 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Choose an adjacent sibling s of 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Bring the appropriate item down from p into s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Remove node n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	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 is now empty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 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fix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indent="5715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1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Trees 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60439" y="1045977"/>
            <a:ext cx="8050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ทรี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ที่อนุญาตให้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แม่มีลูกได้ไม่เกิน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4 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ใน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แต่ละ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มีข้อมูลได้ไม่เกิน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ข้อมูล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8929"/>
            <a:ext cx="5257800" cy="16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72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1066800"/>
            <a:ext cx="792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ในการตรวจสอบ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ว่าท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รีเป็น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มีขั้นตอนเหมือนกับ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โดยกำหนดให้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ที่มีความสูง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h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พิจารณาว่า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ถ้า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รีว่างเปล่า(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มีความสูงเท่ากับ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0) </a:t>
            </a: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มีโครงสร้างดังนี้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Trees 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2133600"/>
            <a:ext cx="869950" cy="65532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1295400" y="2514600"/>
            <a:ext cx="7086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58738" algn="thaiDist">
              <a:spcBef>
                <a:spcPts val="0"/>
              </a:spcBef>
              <a:spcAft>
                <a:spcPts val="0"/>
              </a:spcAf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โดยที่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ที่ประกอบด้วยข้อมูลภายใน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ความสัมพันธ์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ภายในท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จะมีค่ามากกว่าข้อมูลทางซ้ายคือ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จะมีค่าน้อยกว่าข้อมูลทางขวาคือ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01160"/>
            <a:ext cx="914400" cy="59944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066800" y="3838039"/>
            <a:ext cx="1842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1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มีโครงสร้างดังนี้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447800" y="4648200"/>
            <a:ext cx="6934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thaiDist">
              <a:spcBef>
                <a:spcPts val="0"/>
              </a:spcBef>
              <a:spcAft>
                <a:spcPts val="0"/>
              </a:spcAf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โดยที่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ที่ประกอบด้วยข้อมูลภายใน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ความสัมพันธ์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ภายในท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จะมีค่ามากกว่าข้อมูลทางซ้ายคือ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ตรงกลางคือ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th-TH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แต่น้อยกว่า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ทางขวาคือ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67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Trees 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5400"/>
            <a:ext cx="1447800" cy="714346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366738" y="1066800"/>
            <a:ext cx="2315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marR="0" lvl="1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4"/>
              <a:tabLst>
                <a:tab pos="685800" algn="l"/>
              </a:tabLst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มีโครงสร้างดังนี้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43000" y="1890429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thaiDist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โดยที่ 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ที่ประกอบด้วยข้อมูลภายใน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มีท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รีย่อยคือ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ความสัมพันธ์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ภายในท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middle-left </a:t>
            </a:r>
            <a:r>
              <a:rPr lang="en-US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subtree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จะมีข้อมูลที่มากกว่า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แต่น้อยกว่า </a:t>
            </a:r>
            <a:r>
              <a:rPr lang="en-US" sz="2000" b="1" dirty="0" smtClean="0">
                <a:latin typeface="BrowalliaUPC" pitchFamily="34" charset="-34"/>
                <a:ea typeface="SimSun"/>
                <a:cs typeface="BrowalliaUPC" pitchFamily="34" charset="-34"/>
              </a:rPr>
              <a:t>middle-right </a:t>
            </a:r>
            <a:r>
              <a:rPr lang="en-US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subtree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(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MR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)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จะมีข้อมูลที่มากกว่าข้อมูล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ML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แต่น้อยกว่า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i="1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T</a:t>
            </a:r>
            <a:r>
              <a:rPr lang="en-US" sz="2000" baseline="-25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r>
              <a:rPr lang="en-US" sz="2000" i="1" baseline="-25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จะมีข้อมูลที่มากกว่า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R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787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รีสมดุลแบบ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Trees 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1781" y="882134"/>
            <a:ext cx="2557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กฎของ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2-3-4 Trees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48200"/>
            <a:ext cx="6781800" cy="1371600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609600" y="1322725"/>
            <a:ext cx="8077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ดังแสดงโครงสร้างในรูป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โดยข้อมูลทางซ้ายจะมีค่าน้อยกว่า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และข้อมูลทางขวาจะมีค่ามากกว่า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ดังแสดงโครงสร้างในรูป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โดยที่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ข้อมูลด้านซ้ายจะมีค่าน้อยกว่า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ตรงกลางจะมีค่ามากกว่า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และน้อยกว่า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ทางขวาจะมีค่ามากกว่า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3.  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ดังแสดงโครงสร้างในรูป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โดยที่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ลูกทางซ้าย และมีค่าน้อยกว่า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ลูกตรงกลางซ้าย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ลูกตรงกลางซ้าย และมีค่าน้อยกว่าข้อมูลลูกตรงกลางขวา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จะมีค่ามากกว่า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ลูกตรงกลางขวาแต่น้อยกว่า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ลูกทางซ้าย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R="0" lvl="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tabLst>
                <a:tab pos="68580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4.   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จะมีข้อมูลได้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หรือ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หรือ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38200" y="6028474"/>
            <a:ext cx="693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rowalliaUPC" pitchFamily="34" charset="-34"/>
                <a:cs typeface="BrowalliaUPC" pitchFamily="34" charset="-34"/>
              </a:rPr>
              <a:t> (a)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โครงสร้างมีลูก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(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b)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โครงสร้างมีลูก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(c)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โครงสร้างมีลูก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4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62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โครงสร้างข้อมูล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66800"/>
            <a:ext cx="444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อัลกอริทึมโครงสร้าง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2-3-4 Trees</a:t>
            </a: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76062"/>
              </p:ext>
            </p:extLst>
          </p:nvPr>
        </p:nvGraphicFramePr>
        <p:xfrm>
          <a:off x="685801" y="1528465"/>
          <a:ext cx="7772400" cy="1999488"/>
        </p:xfrm>
        <a:graphic>
          <a:graphicData uri="http://schemas.openxmlformats.org/drawingml/2006/table">
            <a:tbl>
              <a:tblPr firstRow="1" firstCol="1" bandRow="1"/>
              <a:tblGrid>
                <a:gridCol w="329667"/>
                <a:gridCol w="3839104"/>
                <a:gridCol w="3603629"/>
              </a:tblGrid>
              <a:tr h="0">
                <a:tc>
                  <a:txBody>
                    <a:bodyPr/>
                    <a:lstStyle/>
                    <a:p>
                      <a:pPr marL="0" marR="0" algn="thaiDi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Browallia New"/>
                          <a:ea typeface="Times New Roman"/>
                          <a:cs typeface="BrowalliaUPC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1357630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smallItem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middleItem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largeItem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lmidChild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rmidChild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คอนสตรัก</a:t>
                      </a:r>
                      <a:r>
                        <a:rPr lang="th-TH" sz="1600" dirty="0" err="1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เตอร์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และเมธอดที่ใช้ในการจัดการ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2-3-4 Trees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 algn="thaiDist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smallItem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middleItem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largeItem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lmidChild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rmidChild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2-3-4TreeNode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*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//</a:t>
                      </a:r>
                      <a:r>
                        <a:rPr lang="th-TH" sz="1600" dirty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SimSun"/>
                          <a:cs typeface="Browallia New"/>
                        </a:rPr>
                        <a:t>ฟังก์ชันที่ใช้ในการจัดการ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2-3-4 Trees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3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093442"/>
            <a:ext cx="784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66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เป็นส่วนเริ่มสร้าง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โดยกำหนดให้ข้อมูล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66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a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30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เข้าไป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10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: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1"/>
            <a:ext cx="3352800" cy="99060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533400" y="3276600"/>
            <a:ext cx="7543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4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22: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หาตำแหน่ง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ที่จะต้องเพิ่มข้อมูล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22 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จาก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รีเพิ่มข้อมูล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10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อยู่ในตำแหน่งของ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&lt;11 33 66&gt;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และเมื่อจะทำการเพิ่มข้อมูลเข้าใน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นี้จะทำให้มีข้อมูลภายใน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มีข้อมูลเท่ากับ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ดังนั้นต้องจัดการข้อมูลภายใน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ก่อนด้วยวิธีการแยกข้อมูล ด้วยการนำค่าในตำแหน่งตรงกลางคือ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ขึ้นไปยังรวมกับ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หลังจากนั้นจึงเพิ่มข้อมูล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ไปท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ดังแสดงการเพิ่มข้อมูล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029200"/>
            <a:ext cx="4038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990600"/>
            <a:ext cx="807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5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55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44: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22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มาเป็นท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รีต้นแบบ 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 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และเมื่อทำการเพิ่ม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เข้าไปแล้วมีข้อมูลไม่เกินสี่ ดังนั้นไม่ต้องทำการแยกข้อมูลใน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ดังรูป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81200"/>
            <a:ext cx="1905000" cy="914400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609600" y="2940211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6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77: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นำ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44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มาเพิ่มข้อมูล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ตำแหน่ง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ที่ทำการเพิ่มคือ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         &lt;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44 55 66&gt;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และเมื่อจะเพิ่มข้อมูลเข้าไปใน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นี้จะมีข้อมูลเท่ากับ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ดังนั้นต้องทำการแยกข้อมูล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แล้วจึงเพิ่มข้อมูล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66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ดัง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10" name="รูปภาพ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95" y="4191000"/>
            <a:ext cx="369760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6680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7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15: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ไม่มีการแยกข้อมูล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และได้แสดงการเพิ่มข้อมูล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รูป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8820"/>
            <a:ext cx="2590800" cy="988180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609600" y="2819400"/>
            <a:ext cx="792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8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99: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จาก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โครงสร้างท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88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15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ที่จะทำการเพิ่มข้อมูลจะอยู่ใน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&lt;66 77 88&gt;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เมื่อจะเพิ่มข้อมูล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เข้าไปจะทำให้มีข้อมูลใน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มีจำนวนเท่ากับ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ดังนั้นจึงต้องแยก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&lt;33 55&gt;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ดังแสดงในรูป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แล้วจึงทำการเพิ่มข้อมูล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เข้าไป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เดียวกับ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88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14800"/>
            <a:ext cx="4876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4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79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066800"/>
            <a:ext cx="8077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9"/>
              <a:tabLst>
                <a:tab pos="685800" algn="l"/>
              </a:tabLst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เพิ่มข้อมูล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25: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ค้นหาตำแหน่งในการเพิ่มข้อมูล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จากโครงสร้าง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ข้อมูลท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รีเพิ่ม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99 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จะเพิ่มใน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&lt;11 15 22&gt;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เมื่อจะทำการเพิ่มข้อมูล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ทำให้มีข้อมูลใน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จึงต้องทำการแยก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แต่ใน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&lt;33 55 77&gt;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เมื่อนำข้อมูล 15 ไปรวมจะทำให้มีข้อมูลใน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นี้มีจำนวนข้อมูลเท่ากับ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ดังนั้นจึงต้องทำการแยกข้อมูล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55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รากใหม่ดังแสดงในรูป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และแยกข้อมูลใน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&lt;11 15 22&gt;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&lt;33&gt;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แล้วจึงทำการเพิ่มข้อมูล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ซึ่งอยู่รวมกับ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&lt;22&gt;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ดังแสดงการเพิ่มข้อมูล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25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(c)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05792"/>
            <a:ext cx="6705600" cy="1718608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76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</a:t>
            </a:fld>
            <a:endParaRPr lang="en-US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863025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กับไบนารีท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Binary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89230" y="1443335"/>
            <a:ext cx="3549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ความสูง</a:t>
            </a:r>
            <a:r>
              <a:rPr lang="th-TH" sz="24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Height of Trees)</a:t>
            </a:r>
            <a:endParaRPr lang="en-US" sz="24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838200" y="1912203"/>
            <a:ext cx="784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ความสูง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หมายถึง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จำนวน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ที่มีความยาวจาก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รากถึง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ที่เป็นใบ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285750" indent="-285750">
              <a:buFont typeface="Courier New" pitchFamily="49" charset="0"/>
              <a:buChar char="o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แทน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ความสูง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รีด้วยสัญญาลักษณ์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b="1" dirty="0" smtClean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i="1" dirty="0" smtClean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83450"/>
            <a:ext cx="4876800" cy="2398150"/>
          </a:xfrm>
          <a:prstGeom prst="rect">
            <a:avLst/>
          </a:prstGeom>
        </p:spPr>
      </p:pic>
      <p:sp>
        <p:nvSpPr>
          <p:cNvPr id="11" name="สี่เหลี่ยมผืนผ้า 10"/>
          <p:cNvSpPr/>
          <p:nvPr/>
        </p:nvSpPr>
        <p:spPr>
          <a:xfrm>
            <a:off x="2133600" y="4567535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= 3 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4208886" y="4567535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= 5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5715000" y="5024735"/>
            <a:ext cx="74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=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7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17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21865" y="914400"/>
            <a:ext cx="4278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สรุปการเพิ่มข้อมูลใน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2-3-4 Trees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1864" y="1628507"/>
            <a:ext cx="8164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ที่จะแยกเป็น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รากและมีข้อมูลใน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 M 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การแยกข้อมูลจะแยกข้อมูลตรงกลางคือ ให้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ขึ้นไปเป็น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รากใหม่พร้อมทั้งแยกข้อมูล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ให้เป็นลูกของ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ดังนี้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74838"/>
            <a:ext cx="2510155" cy="923925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521865" y="3198763"/>
            <a:ext cx="81649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ที่จะแยกเป็น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ลูกและมีข้อมูล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ให้แยกข้อมูล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 คือ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พร้อมทั้งแยกข้อมูล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เป็นลูกของ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ดังนี้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21864" y="3845094"/>
            <a:ext cx="8164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685800" algn="l"/>
              </a:tabLst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แม่มีข้อมูลใน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ลูกมีข้อมูลเท่ากับ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 M L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ให้นำข้อมูล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ไปรวมกับ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แม่คือ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&lt;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P Q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&gt;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ดังแสดงดังนี้ 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79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81</a:t>
            </a:fld>
            <a:endParaRPr lang="en-US"/>
          </a:p>
        </p:txBody>
      </p:sp>
      <p:pic>
        <p:nvPicPr>
          <p:cNvPr id="3" name="รูปภาพ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5257800" cy="4038600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การเพิ่มข้อมูลใน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1865" y="914400"/>
            <a:ext cx="4278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สรุปการเพิ่มข้อมูลใน </a:t>
            </a:r>
            <a:r>
              <a:rPr lang="en-US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2-3-4 Trees</a:t>
            </a:r>
          </a:p>
        </p:txBody>
      </p:sp>
    </p:spTree>
    <p:extLst>
      <p:ext uri="{BB962C8B-B14F-4D97-AF65-F5344CB8AC3E}">
        <p14:creationId xmlns:p14="http://schemas.microsoft.com/office/powerpoint/2010/main" val="12102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 smtClean="0">
                <a:latin typeface="BrowalliaUPC" pitchFamily="34" charset="-34"/>
                <a:cs typeface="BrowalliaUPC" pitchFamily="34" charset="-34"/>
              </a:rPr>
              <a:t>การลบข้อมูล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2-3-4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Trees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1090899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เริ่มจากหาตำแหน่งของ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ที่เก็บข้อมูลที่ต้องการลบ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n</a:t>
            </a:r>
            <a:r>
              <a:rPr lang="en-US" sz="24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ไม่ได้อยู่ในตำแหน่งใบให้ใช้หลักการ </a:t>
            </a:r>
            <a:r>
              <a:rPr lang="en-US" sz="2400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successor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หาตำแหน่ง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ใบเพื่อสลับ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ตำแหน่งข้อมูล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ระหว่างข้อมูลที่ต้องการลบกับข้อมูลในตำแหน่งใบเพื่อให้ลบข้อมูลในตำแหน่งใบ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  <a:tabLst>
                <a:tab pos="685800" algn="l"/>
              </a:tabLst>
            </a:pP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เมื่อ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ลบข้อมูลแล้วต้องตรวจสอบความสมดุล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ถ้าท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รีไม่สมดุลให้ใช้หลักการกระจายข้อมูล และหลักการรวม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ข้อมูลเพื่อ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ทำ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ให้ท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รีสมดุล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0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09600" y="1066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red-black Tree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รีที่มีโครงสร้าง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เหมือนกับไบนารีท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รีแต่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เป็นไบ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นารีที่มีคุณสมบัติของความสมดุล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en-US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red-black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ถูกพัฒนามาจากคุณสมบัติ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2-3-4 Trees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โดยการใช้หลักการปรับ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3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และ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ของ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2-3-4 Trees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ให้เป็นโครงสร้าง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ของไบนารีท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รี คือ การเปลี่ยนการอ้างอิง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เป็นสีแดงและสีดำ โดยที่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800100" lvl="1" indent="-342900" algn="thaiDist">
              <a:buFont typeface="Courier New" pitchFamily="49" charset="0"/>
              <a:buChar char="o"/>
              <a:tabLst>
                <a:tab pos="685800" algn="l"/>
              </a:tabLst>
            </a:pP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อ้างอิงสีดำ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         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ที่มีการอ้างอิงเหมือนกับใน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2-3-4 Trees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th-TH" sz="24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800100" lvl="1" indent="-342900" algn="thaiDist">
              <a:buFont typeface="Courier New" pitchFamily="49" charset="0"/>
              <a:buChar char="o"/>
              <a:tabLst>
                <a:tab pos="685800" algn="l"/>
              </a:tabLst>
            </a:pPr>
            <a:r>
              <a:rPr lang="th-TH" sz="24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ที่อ้างอิงด้วยสีแดง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(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      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)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เป็นการอ้างอิง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ที่ถูกแยกออกจาก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2-3-4 Trees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	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graphicFrame>
        <p:nvGraphicFramePr>
          <p:cNvPr id="10" name="วัตถุ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773923"/>
              </p:ext>
            </p:extLst>
          </p:nvPr>
        </p:nvGraphicFramePr>
        <p:xfrm>
          <a:off x="3124200" y="2971800"/>
          <a:ext cx="457200" cy="25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2" name="Visio" r:id="rId3" imgW="356400" imgH="198360" progId="Visio.Drawing.11">
                  <p:embed/>
                </p:oleObj>
              </mc:Choice>
              <mc:Fallback>
                <p:oleObj name="Visio" r:id="rId3" imgW="356400" imgH="19836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971800"/>
                        <a:ext cx="457200" cy="2539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วัตถุ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127515"/>
              </p:ext>
            </p:extLst>
          </p:nvPr>
        </p:nvGraphicFramePr>
        <p:xfrm>
          <a:off x="3733800" y="3352800"/>
          <a:ext cx="457200" cy="25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3" name="Visio" r:id="rId5" imgW="356400" imgH="198360" progId="Visio.Drawing.11">
                  <p:embed/>
                </p:oleObj>
              </mc:Choice>
              <mc:Fallback>
                <p:oleObj name="Visio" r:id="rId5" imgW="356400" imgH="19836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352800"/>
                        <a:ext cx="457200" cy="256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5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84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09600" y="1067166"/>
            <a:ext cx="769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มีคุณสมบัติดังนี้</a:t>
            </a:r>
            <a:endParaRPr lang="en-US" sz="24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396875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คุณสมบัติของ</a:t>
            </a:r>
            <a:r>
              <a:rPr lang="th-TH" sz="2400" b="1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ราก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รากเป็น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สี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ดำ</a:t>
            </a:r>
          </a:p>
          <a:p>
            <a:pPr marL="633413" marR="0" lvl="0" indent="-396875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ภายนอก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ทุกๆ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ใบเป็นสี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ดำ</a:t>
            </a:r>
          </a:p>
          <a:p>
            <a:pPr marL="633413" marR="0" lvl="0" indent="-396875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ภายใน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ลูกของ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สีแดงเป็น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สีดำทั้ง</a:t>
            </a:r>
            <a:r>
              <a:rPr lang="th-TH" sz="2400" dirty="0" smtClean="0">
                <a:latin typeface="BrowalliaUPC" pitchFamily="34" charset="-34"/>
                <a:ea typeface="SimSun"/>
                <a:cs typeface="BrowalliaUPC" pitchFamily="34" charset="-34"/>
              </a:rPr>
              <a:t>คู่</a:t>
            </a:r>
          </a:p>
          <a:p>
            <a:pPr marL="633413" marR="0" lvl="0" indent="-396875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400" b="1" dirty="0" smtClean="0">
                <a:latin typeface="BrowalliaUPC" pitchFamily="34" charset="-34"/>
                <a:ea typeface="SimSun"/>
                <a:cs typeface="BrowalliaUPC" pitchFamily="34" charset="-34"/>
              </a:rPr>
              <a:t>คุณสมบัติ</a:t>
            </a:r>
            <a:r>
              <a:rPr lang="th-TH" sz="2400" b="1" dirty="0">
                <a:latin typeface="BrowalliaUPC" pitchFamily="34" charset="-34"/>
                <a:ea typeface="SimSun"/>
                <a:cs typeface="BrowalliaUPC" pitchFamily="34" charset="-34"/>
              </a:rPr>
              <a:t>ความลึก</a:t>
            </a:r>
            <a:r>
              <a:rPr lang="en-US" sz="2400" b="1" dirty="0">
                <a:latin typeface="BrowalliaUPC" pitchFamily="34" charset="-34"/>
                <a:ea typeface="SimSun"/>
                <a:cs typeface="BrowalliaUPC" pitchFamily="34" charset="-34"/>
              </a:rPr>
              <a:t>:</a:t>
            </a:r>
            <a:r>
              <a:rPr lang="en-US" sz="24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ใบทั้งหมดจะมีความสูงเท่ากับความสูงของ</a:t>
            </a:r>
            <a:r>
              <a:rPr lang="th-TH" sz="24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ea typeface="SimSun"/>
                <a:cs typeface="BrowalliaUPC" pitchFamily="34" charset="-34"/>
              </a:rPr>
              <a:t>สีดำ</a:t>
            </a:r>
            <a:endParaRPr lang="en-US" sz="24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25645"/>
            <a:ext cx="6705600" cy="3079955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609600" y="3055203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การปรับเปลี่ยน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2-3-4 Trees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ให้เป็นโครงสร้าง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ในกรณีที่มี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ใบ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4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และ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3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88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7200" y="914400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7-22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เปลี่ยนท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รีโครงสร้าง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2-3-4 Trees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เป็น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</a:t>
            </a: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" y="1366232"/>
            <a:ext cx="7788910" cy="2291367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669290" y="3805535"/>
            <a:ext cx="5206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7-23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อัลกอริทึมโครงสร้างข้อมูล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</a:t>
            </a: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8925"/>
              </p:ext>
            </p:extLst>
          </p:nvPr>
        </p:nvGraphicFramePr>
        <p:xfrm>
          <a:off x="762000" y="4267200"/>
          <a:ext cx="7391400" cy="1981200"/>
        </p:xfrm>
        <a:graphic>
          <a:graphicData uri="http://schemas.openxmlformats.org/drawingml/2006/table">
            <a:tbl>
              <a:tblPr firstRow="1" firstCol="1" bandRow="1"/>
              <a:tblGrid>
                <a:gridCol w="228600"/>
                <a:gridCol w="3962400"/>
                <a:gridCol w="3200400"/>
              </a:tblGrid>
              <a:tr h="2336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Times New Roman"/>
                          <a:cs typeface="Angsana New"/>
                        </a:rPr>
                        <a:t>Java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Browallia New"/>
                          <a:ea typeface="SimSun"/>
                          <a:cs typeface="Angsana New"/>
                        </a:rPr>
                        <a:t>C</a:t>
                      </a:r>
                      <a:endParaRPr lang="en-US" sz="18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</a:tr>
              <a:tr h="12738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class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public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enum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{RED, BLACK};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private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;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	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th-TH" sz="14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Browallia New"/>
                        </a:rPr>
                        <a:t>คอนสนคัก</a:t>
                      </a:r>
                      <a:r>
                        <a:rPr lang="th-TH" sz="1400" dirty="0" err="1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Browallia New"/>
                        </a:rPr>
                        <a:t>เตอร์</a:t>
                      </a:r>
                      <a:r>
                        <a:rPr lang="th-TH" sz="14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Browallia New"/>
                        </a:rPr>
                        <a:t>และเมธอดที่ใช้ในการจัดการข้อมูลใน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red-black Tree</a:t>
                      </a:r>
                      <a:r>
                        <a:rPr lang="en-US" sz="16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endParaRPr lang="en-US" sz="16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end red-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blackTreeNode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{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[] = {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1,2};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item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struct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blackTreeNode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leftColor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rightColor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Cordia New"/>
                        </a:rPr>
                        <a:t>;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//</a:t>
                      </a:r>
                      <a:r>
                        <a:rPr lang="th-TH" sz="14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Browallia New"/>
                        </a:rPr>
                        <a:t>ฟังก์ชันที่ใช้ในการจัดการข้อมูลใน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red-black Tree</a:t>
                      </a:r>
                      <a:r>
                        <a:rPr lang="en-US" sz="14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</a:t>
                      </a:r>
                      <a:endParaRPr lang="en-US" sz="14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}//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end red-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effectLst/>
                          <a:latin typeface="Browallia New"/>
                          <a:ea typeface="SimSun"/>
                          <a:cs typeface="Angsana New"/>
                        </a:rPr>
                        <a:t>blackTreeNode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6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การค้นหาและการท่องเข้าไปใน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98167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มีโครงสร้าง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เหมือนกับไบนารีท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ดังนั้นสามารถใช้อัลกอริทึมในการค้นหาและการท่องเข้าไป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รีมาค้นหาและท่องเข้าไปใน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ค้นหาและการท่องเข้าไปใน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จะไม่สนใจสีในการอ้างอิง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4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33400" y="10668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สามารถใช้อัลกอริทึมการเพิ่ม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โหนดในไบนารีท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รีได้ และ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ที่เพิ่มเข้าไป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รีจะเป็น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สีแดง</a:t>
            </a:r>
            <a:r>
              <a:rPr lang="th-TH" sz="24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ยกเว้น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ที่เพิ่มเป็น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รากจะเป็น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สีดำ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เมื่อเพิ่ม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โครงสร้าง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ที่ถูกเพิ่ม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จะต้องเป็นไปตามคุณสมบัติของ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ราก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คุณสมบัติภายนอก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คุณสมบัติภายใน และคุณสมบัติความลึก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43232" y="2743200"/>
            <a:ext cx="4065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7-24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838200" y="3204865"/>
            <a:ext cx="762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เมื่อพิจารณาจาก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รูป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(a)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ที่ต้องการเพิ่มจะอยู่ในตำแหน่ง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z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ซึ่งมี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v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พ่อแม่ แต่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v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สีแดง เมื่อเพิ่ม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z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เข้าไปจะทำให้เป็น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สีแดงคู่ดังแสดงในรูป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b)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ไม่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เป็นไปตามคุณสมบัติภายในคือ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ลูกของ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สีแดงต้องเป็นสีดำ ดังนั้นต้องปรับโครงสร้าง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96" y="4724400"/>
            <a:ext cx="3781804" cy="160020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3767089" y="616773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a)           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            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9963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3966" y="914400"/>
            <a:ext cx="5078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การปรับโครงสร้าง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ที่เป็นสีแดงทั้งคู่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9600" y="1496321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โครงสร้าง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ที่เป็นสีแดงทั้งคู่จะประกอบด้วย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z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,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พ่อแม่ 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w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พี่น้องของ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มี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ข้อพิจารณาเกี่ยวกับการปรับโครงสร้างที่เกี่ยวกับ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w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พี่น้องของ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อยู่สองกรณีคือ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33400" y="2413459"/>
            <a:ext cx="2063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1: w 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เป็นสีดำ</a:t>
            </a:r>
            <a:endParaRPr lang="en-US" sz="24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61082" y="2776478"/>
            <a:ext cx="76447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ในกรณีที่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เป็นสีแดงทั้งคู่ จะประกอบด้วย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ซึ่งจะปรับโครงสร้างของ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ทั้ง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ให้มีโครงสร้างใหม่ดังแสดงรูป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 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การ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ปรับโครงสร้างจะใช้วิธีการหมุน เช่นเดียวกับการปรับโครงสร้างใน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AVL 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ที่ถูกเพิ่มอยู่ด้านเดียวกับกลุ่มของ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ที่เพิ่มจะหมุน 1 ครั้ง แต่ถ้า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ที่ถูกเพิ่มอยู่ด้านตรงข้ามกับกลุ่มของ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ที่เพิ่มจะหมุน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2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ครั้ง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indent="339725" algn="thaiDist"/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โดยมีขั้นตอนการปรับโครงสร้างดังนี้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จัดการเฉพาะ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ที่เป็นสีแดง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คู่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ปรับ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โครงสร้าง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เฉพาะ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4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ที่มีความสัมพันธ์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กัน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574675" marR="0" lvl="0" indent="-23495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ใช้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คุณสมบัติภายใน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เป็นคุณสมบัติในการปรับโครงสร้าง ส่วน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คุณสมบัติอื่นๆ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เป็นคุณสมบัติควบคุมให้ตรงกับรูปแบบของ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red-black Tree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70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89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3966" y="838200"/>
            <a:ext cx="5078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การปรับโครงสร้าง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ที่เป็นสีแดงทั้งคู่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295400"/>
            <a:ext cx="2063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1: w 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เป็นสีดำ</a:t>
            </a:r>
            <a:endParaRPr lang="en-US" sz="24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95400" y="6324600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 (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a)                          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            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6477000" cy="46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838200" y="185934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ถ้าท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รีว่างจะ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เป็นไบนารีท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รีเต็มคือความสูง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รีมีค่าเท่ากับศูนย์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=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0)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ถ้าท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รีไม่ว่างคือ </a:t>
            </a:r>
            <a:r>
              <a:rPr lang="en-US" sz="2400" b="1" dirty="0" smtClean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&gt;0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และที่ตำแหน่งความสูง </a:t>
            </a:r>
            <a:r>
              <a:rPr lang="en-US" sz="2400" b="1" dirty="0" smtClean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–1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 มี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ครบทุก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จึงจะเป็น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ไบนารีท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รีเต็ม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7200" y="863025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ของไบนารีท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 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กับไบนารีท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รี (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Binary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Tree)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89230" y="1443335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คุณสมบัติไบนารีท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รีเต็ม (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Full Binary Tree) </a:t>
            </a:r>
            <a:endParaRPr lang="en-US" sz="24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20376" y="3119735"/>
            <a:ext cx="4910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h-TH" sz="24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คุณสมบัติ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แบบสมบูรณ์ (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Complete Binary Tree)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400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838200" y="35814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Courier New" pitchFamily="49" charset="0"/>
              <a:buChar char="o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ที่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ตำแหน่งความสูง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-1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จะต้องมี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เต็มทุก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ตำแหน่ง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pPr marL="342900" lvl="0" indent="-342900">
              <a:buFont typeface="Courier New" pitchFamily="49" charset="0"/>
              <a:buChar char="o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เข้าไป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รีที่ตำแหน่งความสูง </a:t>
            </a:r>
            <a:r>
              <a:rPr lang="en-US" sz="2400" b="1" dirty="0">
                <a:latin typeface="BrowalliaUPC" pitchFamily="34" charset="-34"/>
                <a:cs typeface="BrowalliaUPC" pitchFamily="34" charset="-34"/>
              </a:rPr>
              <a:t>h</a:t>
            </a:r>
            <a:r>
              <a:rPr lang="th-TH" sz="2400" i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ต้องเพิ่ม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โหนดในท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รีจากซ้ายไปขวา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2" name="รูปภาพ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13" y="4419600"/>
            <a:ext cx="492598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90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3966" y="838200"/>
            <a:ext cx="5078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การปรับโครงสร้าง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ที่เป็นสีแดงทั้งคู่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295400"/>
            <a:ext cx="2063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1: w 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เป็นสีดำ</a:t>
            </a:r>
            <a:endParaRPr lang="en-US" sz="24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0" y="1766896"/>
            <a:ext cx="4580070" cy="40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91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3966" y="838200"/>
            <a:ext cx="5078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การปรับโครงสร้าง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ที่เป็นสีแดงทั้งคู่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33400" y="1295400"/>
            <a:ext cx="2191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w </a:t>
            </a:r>
            <a:r>
              <a:rPr lang="th-TH" sz="24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4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สีแดง</a:t>
            </a:r>
            <a:endParaRPr lang="en-US" sz="24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33400" y="1757065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ในกรณี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w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สีแดง แสดงว่าทั้งสี่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อยู่ใน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เดียวกันของ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endParaRPr lang="th-TH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ใน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กรณีนี้จะใช้หลักการในการปรับสีของ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เพื่อทำ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ให้ท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รีสมดุล ด้วยการเปลี่ยนสี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พ่อแม่ 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ระดับพี่น้อง 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w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พ่อแม่ของ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เปลี่ยนเป็น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สีแดง ยกเว้นถ้า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รากให้เป็น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สีดำเหมือนเดิม ดังแสดงการปรับสีของ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รูปภาพ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80504"/>
            <a:ext cx="4876800" cy="2786896"/>
          </a:xfrm>
          <a:prstGeom prst="rect">
            <a:avLst/>
          </a:prstGeom>
        </p:spPr>
      </p:pic>
      <p:sp>
        <p:nvSpPr>
          <p:cNvPr id="9" name="สี่เหลี่ยมผืนผ้า 8"/>
          <p:cNvSpPr/>
          <p:nvPr/>
        </p:nvSpPr>
        <p:spPr>
          <a:xfrm>
            <a:off x="2438400" y="5715000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(a)            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                         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982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92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83966" y="838200"/>
            <a:ext cx="525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ปรับโครงสร้าง</a:t>
            </a:r>
            <a:r>
              <a:rPr lang="th-TH" sz="3200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3200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ที่เป็นสีแดงทั้ง</a:t>
            </a:r>
            <a:r>
              <a:rPr lang="th-TH" sz="3200" b="1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คู่</a:t>
            </a:r>
            <a:endParaRPr lang="en-US" sz="3200" b="1" dirty="0">
              <a:solidFill>
                <a:srgbClr val="FF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422975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การ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เพิ่มข้อมูลใน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red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-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black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ในกรณีที่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สีแดงคู่ ในกรณีที่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ระดับพี่น้องเป็นสี่ดำ ใช้วิธีการปรับโครงสร้าง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Restructure)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ด้วยการหมุน </a:t>
            </a:r>
            <a:endParaRPr lang="th-TH" sz="2400" dirty="0" smtClean="0"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ใน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ระดับพี่น้องเป็นสีแดง ใช้วิธีการปรับ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สี (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Recolor) 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09600" y="2637741"/>
            <a:ext cx="5235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7.14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โค้ดรหัสเทียมเพิ่มข้อมูลใน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red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-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black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Tree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151052"/>
              </p:ext>
            </p:extLst>
          </p:nvPr>
        </p:nvGraphicFramePr>
        <p:xfrm>
          <a:off x="762000" y="3099406"/>
          <a:ext cx="57632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70510"/>
                <a:gridCol w="5492750"/>
              </a:tblGrid>
              <a:tr h="1193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insertNode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red-blackTree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Search for key k to locate the insertion node z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Add the new item k</a:t>
                      </a:r>
                      <a:r>
                        <a:rPr lang="th-TH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at node z and color z is red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while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doubleRed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isBlack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sibling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parent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)))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	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restructure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sibling(parent(z)) is red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	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=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recolor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z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93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การเพิ่ม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9144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7-25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ตัวอย่างการเพิ่มข้อมูลใน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red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-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black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 smtClean="0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ลำดับ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การเข้ามาของข้อมูลดังนี้ 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r>
              <a:rPr lang="en-US" sz="2400" dirty="0">
                <a:latin typeface="BrowalliaUPC" pitchFamily="34" charset="-34"/>
                <a:cs typeface="BrowalliaUPC" pitchFamily="34" charset="-34"/>
              </a:rPr>
              <a:t> </a:t>
            </a:r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                </a:t>
            </a:r>
            <a:r>
              <a:rPr lang="en-US" sz="2400" dirty="0" smtClean="0">
                <a:latin typeface="BrowalliaUPC" pitchFamily="34" charset="-34"/>
                <a:cs typeface="BrowalliaUPC" pitchFamily="34" charset="-34"/>
              </a:rPr>
              <a:t>A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, L, G, O, R, I, T, H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 M 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1" y="1657178"/>
            <a:ext cx="6379979" cy="50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94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905000"/>
            <a:ext cx="4036695" cy="1451610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609600" y="914400"/>
            <a:ext cx="792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thaiDist"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สามารถใช้อัลกอริทึมในการลบ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โหนดของไบ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นารีมาใช้ในการลบ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red-back 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ได้ โดยการหาข้อมูลมาสลับข้อมูลในตำแหน่งที่ต้องการลบด้วยหลักการ </a:t>
            </a:r>
            <a:r>
              <a:rPr lang="en-US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Inorder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successor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นั้น เช่นต้องการลบ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ให้สลับตำแหน่งระหว่าง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8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คือการสลับ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กับ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แล้วจึงลบคีย์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7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ที่ตำแหน่ง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26806" y="3352800"/>
            <a:ext cx="79075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thaiDist">
              <a:buFont typeface="+mj-lt"/>
              <a:buAutoNum type="arabicPeriod" startAt="2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เมื่อต้องการลบ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ให้พิจารณาสีของ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เป็นสีแดง สามารถลบ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ได้ทันทีดังแสดง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(a)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แต่ถ้า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 และ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เป็นสีดำ เมื่อลบ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v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แล้วทำให้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เป็นสีดำคู่ (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double black)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ดังแสดงในรูป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368462"/>
            <a:ext cx="2743200" cy="23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95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5562600" cy="2819400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457200" y="10668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เมื่อเกิดสีดำคู่ขึ้นให้ทำต่อไปนี้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742950" marR="0" lvl="1" indent="-285750" algn="thaiDist">
              <a:spcBef>
                <a:spcPts val="0"/>
              </a:spcBef>
              <a:spcAft>
                <a:spcPts val="0"/>
              </a:spcAft>
              <a:buFont typeface="Symbol"/>
              <a:buChar char=""/>
            </a:pP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กรณีที่ 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1: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พี่น้องของ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สีดำคู่เป็น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สีดำและมี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สีแดง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algn="thaiDist"/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ในระดับพี่น้องของ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u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s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สีดำและมี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ลูกเป็นสีแดง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1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คือ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z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ในกรณีนี้จะใช้หลักการปรับโครงสร้างด้วยการหมุน 1 ครั้ง ดังแสดงในรูป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371600" y="5159514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/>
            <a:r>
              <a:rPr lang="en-US" sz="2000" dirty="0">
                <a:latin typeface="BrowalliaUPC" pitchFamily="34" charset="-34"/>
                <a:cs typeface="BrowalliaUPC" pitchFamily="34" charset="-34"/>
              </a:rPr>
              <a:t>(a) 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แสดงการปรับโครงสร้างดัวยการหมุน 1 ครั้ง         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3810000" y="5147846"/>
            <a:ext cx="335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/>
            <a:r>
              <a:rPr lang="th-TH" sz="200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b)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แสดงการปรับโครงสร้างใน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2-3-4 Trees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เทียบกับ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red-black Tree</a:t>
            </a:r>
          </a:p>
        </p:txBody>
      </p:sp>
    </p:spTree>
    <p:extLst>
      <p:ext uri="{BB962C8B-B14F-4D97-AF65-F5344CB8AC3E}">
        <p14:creationId xmlns:p14="http://schemas.microsoft.com/office/powerpoint/2010/main" val="28475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96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06206" y="1081237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เมื่อเกิดสีดำคู่ขึ้นให้ทำต่อไปนี้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06206" y="1490698"/>
            <a:ext cx="8028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6925" lvl="2" indent="-339725">
              <a:buFont typeface="Arial" pitchFamily="34" charset="0"/>
              <a:buChar char="•"/>
            </a:pP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000" b="1" dirty="0">
                <a:latin typeface="BrowalliaUPC" pitchFamily="34" charset="-34"/>
                <a:cs typeface="BrowalliaUPC" pitchFamily="34" charset="-34"/>
              </a:rPr>
              <a:t>2: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พี่น้องของ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สีดำคู่เป็น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สีดำและมี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ลูกเป็น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สีดำ</a:t>
            </a: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     </a:t>
            </a: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 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  <a:p>
            <a:pPr lvl="0" algn="thaiDist"/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พี่น้อง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s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เป็น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สีดำและ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ลูกของ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พี่น้องเป็น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สีดำ คือ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z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ในกรณีนี้จะใช้หลักการ</a:t>
            </a: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 การเปลี่ยนสี(</a:t>
            </a:r>
            <a:r>
              <a:rPr lang="en-US" sz="2000" b="1" dirty="0">
                <a:latin typeface="BrowalliaUPC" pitchFamily="34" charset="-34"/>
                <a:cs typeface="BrowalliaUPC" pitchFamily="34" charset="-34"/>
              </a:rPr>
              <a:t>recoloring)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ดังแสดงหลักการเปลี่ยนสีในรูป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(a)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พ่อแม่กลายเป็นดำคู่ ให้ปรับโครงสร้าง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ของท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รีใหม่ ดังแสดงในรูป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(b)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32735"/>
            <a:ext cx="4589145" cy="24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97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06206" y="1081237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 startAt="3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เมื่อเกิดสีดำคู่ขึ้นให้ทำต่อไปนี้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06206" y="1490698"/>
            <a:ext cx="81805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กรณีที่ </a:t>
            </a:r>
            <a:r>
              <a:rPr lang="en-US" sz="2000" b="1" dirty="0">
                <a:latin typeface="BrowalliaUPC" pitchFamily="34" charset="-34"/>
                <a:cs typeface="BrowalliaUPC" pitchFamily="34" charset="-34"/>
              </a:rPr>
              <a:t>3: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พี่น้องเป็นสีแดง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  <a:p>
            <a:pPr lvl="0" algn="thaiDist"/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ถ้า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ระดับพี่น้องเป็น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สีแดงจะใช้หลักการ </a:t>
            </a: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การปรับโครงสร้าง (</a:t>
            </a:r>
            <a:r>
              <a:rPr lang="en-US" sz="2000" b="1" dirty="0">
                <a:latin typeface="BrowalliaUPC" pitchFamily="34" charset="-34"/>
                <a:cs typeface="BrowalliaUPC" pitchFamily="34" charset="-34"/>
              </a:rPr>
              <a:t>adjustment)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ด้วยการหมุน</a:t>
            </a:r>
            <a:r>
              <a:rPr lang="th-TH" sz="20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ดังแสดงในรูป </a:t>
            </a:r>
            <a:r>
              <a:rPr lang="th-TH" sz="2000" dirty="0" smtClean="0">
                <a:latin typeface="BrowalliaUPC" pitchFamily="34" charset="-34"/>
                <a:cs typeface="BrowalliaUPC" pitchFamily="34" charset="-34"/>
              </a:rPr>
              <a:t>เมื่อ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ปรับโครงสร้างแล้ว อาจจะต้อง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ปรับท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รีตามกรณีที่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เพื่อให้ท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รีเป็นไปตามคุณสมบัติ </a:t>
            </a:r>
            <a:r>
              <a:rPr lang="en-US" sz="20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20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3232"/>
            <a:ext cx="3048000" cy="1190568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592946" y="3762986"/>
            <a:ext cx="431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0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7-26 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โค้ดรหัสเทียมลบข้อมูลใน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red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-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black</a:t>
            </a:r>
            <a:r>
              <a:rPr lang="th-TH" sz="2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cs typeface="BrowalliaUPC" pitchFamily="34" charset="-34"/>
              </a:rPr>
              <a:t>Tree</a:t>
            </a:r>
            <a:endParaRPr lang="en-US" sz="2000" dirty="0"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65804"/>
              </p:ext>
            </p:extLst>
          </p:nvPr>
        </p:nvGraphicFramePr>
        <p:xfrm>
          <a:off x="699770" y="4157747"/>
          <a:ext cx="6844030" cy="1938253"/>
        </p:xfrm>
        <a:graphic>
          <a:graphicData uri="http://schemas.openxmlformats.org/drawingml/2006/table">
            <a:tbl>
              <a:tblPr firstRow="1" firstCol="1" bandRow="1"/>
              <a:tblGrid>
                <a:gridCol w="321238"/>
                <a:gridCol w="6522792"/>
              </a:tblGrid>
              <a:tr h="19382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9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onsolas"/>
                          <a:ea typeface="SimSun"/>
                          <a:cs typeface="Angsana New"/>
                        </a:rPr>
                        <a:t>10</a:t>
                      </a:r>
                      <a:endParaRPr lang="en-US" sz="120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+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deleteNode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k</a:t>
                      </a:r>
                      <a:r>
                        <a:rPr lang="en-US" sz="1200" dirty="0" err="1">
                          <a:effectLst/>
                          <a:latin typeface="Consolas"/>
                          <a:ea typeface="SimSun"/>
                          <a:cs typeface="Angsana New"/>
                        </a:rPr>
                        <a:t>: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red-blackTree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Search for key k to locate the delete node y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Delete node y    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while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doubleback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u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if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sibling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node u is back and has a red child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	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restructuring node with one rotation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 if 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sibling node u is back and has a black child</a:t>
                      </a: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  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recolorting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sibling node u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     </a:t>
                      </a:r>
                      <a:r>
                        <a:rPr lang="en-US" sz="1200" b="1" dirty="0">
                          <a:solidFill>
                            <a:srgbClr val="7F0055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else</a:t>
                      </a:r>
                      <a:r>
                        <a:rPr lang="en-US" sz="1200" b="1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//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sibling</a:t>
                      </a: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/>
                          <a:ea typeface="SimSun"/>
                          <a:cs typeface="Angsana New"/>
                        </a:rPr>
                        <a:t>node u is red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/>
                          <a:ea typeface="SimSun"/>
                          <a:cs typeface="Angsana New"/>
                        </a:rPr>
                        <a:t> 	  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rotation node u and check </a:t>
                      </a:r>
                      <a:r>
                        <a:rPr lang="en-US" sz="1200" dirty="0" err="1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doubleback</a:t>
                      </a:r>
                      <a:r>
                        <a:rPr lang="en-US" sz="1200" dirty="0">
                          <a:solidFill>
                            <a:srgbClr val="0000C0"/>
                          </a:solidFill>
                          <a:effectLst/>
                          <a:latin typeface="Consolas"/>
                          <a:ea typeface="Times New Roman"/>
                          <a:cs typeface="Angsana New"/>
                        </a:rPr>
                        <a:t> again</a:t>
                      </a:r>
                      <a:endParaRPr lang="en-US" sz="1200" dirty="0">
                        <a:effectLst/>
                        <a:latin typeface="Times New Roman"/>
                        <a:ea typeface="SimSun"/>
                        <a:cs typeface="Angsan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98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การลบ</a:t>
            </a:r>
            <a:r>
              <a:rPr lang="th-TH" sz="48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4800" dirty="0"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4800" dirty="0">
                <a:latin typeface="BrowalliaUPC" pitchFamily="34" charset="-34"/>
                <a:cs typeface="BrowalliaUPC" pitchFamily="34" charset="-34"/>
              </a:rPr>
              <a:t>red-black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59658" y="1078694"/>
            <a:ext cx="7084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ตัวอย่างที่ </a:t>
            </a:r>
            <a:r>
              <a:rPr lang="en-US" sz="24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7-26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ตัวอย่างการลบข้อมูลใน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red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-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black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Tree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	</a:t>
            </a:r>
            <a:endParaRPr lang="en-US" sz="2400" dirty="0">
              <a:latin typeface="BrowalliaUPC" pitchFamily="34" charset="-34"/>
              <a:cs typeface="BrowalliaUPC" pitchFamily="34" charset="-34"/>
            </a:endParaRPr>
          </a:p>
          <a:p>
            <a:r>
              <a:rPr lang="th-TH" sz="2400" dirty="0">
                <a:latin typeface="BrowalliaUPC" pitchFamily="34" charset="-34"/>
                <a:cs typeface="BrowalliaUPC" pitchFamily="34" charset="-34"/>
              </a:rPr>
              <a:t>	การลบข้อมูลใน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red-black Tree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มีลำดับการลบ</a:t>
            </a:r>
            <a:r>
              <a:rPr lang="th-TH" sz="2400" dirty="0" err="1">
                <a:latin typeface="BrowalliaUPC" pitchFamily="34" charset="-34"/>
                <a:cs typeface="BrowalliaUPC" pitchFamily="34" charset="-34"/>
              </a:rPr>
              <a:t>โหนด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ดังนี้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9, 8 </a:t>
            </a:r>
            <a:r>
              <a:rPr lang="th-TH" sz="2400" dirty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2400" dirty="0">
                <a:latin typeface="BrowalliaUPC" pitchFamily="34" charset="-34"/>
                <a:cs typeface="BrowalliaUPC" pitchFamily="34" charset="-34"/>
              </a:rPr>
              <a:t>7</a:t>
            </a:r>
          </a:p>
        </p:txBody>
      </p:sp>
      <p:pic>
        <p:nvPicPr>
          <p:cNvPr id="5" name="รูปภาพ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9690"/>
            <a:ext cx="5105400" cy="258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1315A-6ED1-4235-9AD7-7C2F29C5488A}" type="slidenum">
              <a:rPr lang="en-US" smtClean="0"/>
              <a:t>99</a:t>
            </a:fld>
            <a:endParaRPr lang="en-US"/>
          </a:p>
        </p:txBody>
      </p:sp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 algn="l"/>
            <a:r>
              <a:rPr lang="th-TH" sz="4800" dirty="0">
                <a:latin typeface="BrowalliaUPC" pitchFamily="34" charset="-34"/>
                <a:cs typeface="BrowalliaUPC" pitchFamily="34" charset="-34"/>
              </a:rPr>
              <a:t>รู้จักกับ </a:t>
            </a:r>
            <a:r>
              <a:rPr lang="en-US" sz="4800" dirty="0" smtClean="0">
                <a:latin typeface="BrowalliaUPC" pitchFamily="34" charset="-34"/>
                <a:cs typeface="BrowalliaUPC" pitchFamily="34" charset="-34"/>
              </a:rPr>
              <a:t>B-Tree</a:t>
            </a:r>
            <a:endParaRPr lang="en-US" sz="4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09600" y="1050551"/>
            <a:ext cx="7848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รีที่มีคุณสมบัติแบบหลายทิศทาง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เป็นท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รีที่ออกแบบมาเป็นพิเศษเพื่อใช้ในการเก็บข้อมูลในดิสก์ของเครื่องคอมพิวเตอร์ 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คุณสมบัติ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คือ </a:t>
            </a:r>
            <a:r>
              <a:rPr lang="th-TH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ทรี</a:t>
            </a:r>
            <a:r>
              <a:rPr lang="th-TH" sz="2000" b="1" dirty="0">
                <a:latin typeface="BrowalliaUPC" pitchFamily="34" charset="-34"/>
                <a:ea typeface="SimSun"/>
                <a:cs typeface="BrowalliaUPC" pitchFamily="34" charset="-34"/>
              </a:rPr>
              <a:t>แบบหลายทิศทางตามจำนวนของ </a:t>
            </a:r>
            <a:r>
              <a:rPr lang="en-US" sz="2000" b="1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(</a:t>
            </a:r>
            <a:r>
              <a:rPr lang="en-US" sz="2000" b="1" dirty="0" err="1">
                <a:latin typeface="BrowalliaUPC" pitchFamily="34" charset="-34"/>
                <a:ea typeface="SimSun"/>
                <a:cs typeface="BrowalliaUPC" pitchFamily="34" charset="-34"/>
              </a:rPr>
              <a:t>Multiway</a:t>
            </a:r>
            <a:r>
              <a:rPr lang="en-US" sz="2000" b="1" dirty="0">
                <a:latin typeface="BrowalliaUPC" pitchFamily="34" charset="-34"/>
                <a:ea typeface="SimSun"/>
                <a:cs typeface="BrowalliaUPC" pitchFamily="34" charset="-34"/>
              </a:rPr>
              <a:t> tree of order m)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หมายความว่า ในแต่ละ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จะมีเส้นที่เชื่อมโยงไปยัง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ลูกได้เท่ากับ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ดังนั้นแสดงว่าใน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ลูกได้ไม่มากกว่า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ข้อมูล และมีข้อกำหนดของ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B-Tree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ดังนี้</a:t>
            </a:r>
            <a:endParaRPr lang="en-US" sz="2000" dirty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จำนวนของคีย์ (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Key)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ในแต่ละ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ที่ไม่ใช่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ใบจะมีจำนวนของคีย์เท่ากับ 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m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-1</a:t>
            </a: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ใบทั้งหมดจะอยู่ในระดับ</a:t>
            </a: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เดียวกัน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ทั้งหมดที่ไม่ใช่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ใบยกเว้น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รากจะมี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ลูกได้น้อยที่สุด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/2 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แม่ในแต่ละ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ใบจะมี</a:t>
            </a:r>
            <a:r>
              <a:rPr lang="th-TH" sz="2000" dirty="0" err="1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ลูกได้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1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ถึง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endParaRPr lang="en-US" sz="2000" dirty="0" smtClean="0">
              <a:latin typeface="BrowalliaUPC" pitchFamily="34" charset="-34"/>
              <a:ea typeface="SimSun"/>
              <a:cs typeface="BrowalliaUPC" pitchFamily="34" charset="-34"/>
            </a:endParaRP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err="1" smtClean="0">
                <a:latin typeface="BrowalliaUPC" pitchFamily="34" charset="-34"/>
                <a:ea typeface="SimSun"/>
                <a:cs typeface="BrowalliaUPC" pitchFamily="34" charset="-34"/>
              </a:rPr>
              <a:t>โหนด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ใบจะมีคีย์ได้ไม่มากกว่า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– </a:t>
            </a:r>
            <a:r>
              <a:rPr lang="en-US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1</a:t>
            </a:r>
          </a:p>
          <a:p>
            <a:pPr marL="633413" marR="0" lvl="0" indent="-293688" algn="thaiDi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th-TH" sz="2000" dirty="0" smtClean="0">
                <a:latin typeface="BrowalliaUPC" pitchFamily="34" charset="-34"/>
                <a:ea typeface="SimSun"/>
                <a:cs typeface="BrowalliaUPC" pitchFamily="34" charset="-34"/>
              </a:rPr>
              <a:t>ตัวเลข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ของ</a:t>
            </a:r>
            <a:r>
              <a:rPr lang="th-TH" sz="2000" i="1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BrowalliaUPC" pitchFamily="34" charset="-34"/>
                <a:ea typeface="SimSun"/>
                <a:cs typeface="BrowalliaUPC" pitchFamily="34" charset="-34"/>
              </a:rPr>
              <a:t>m</a:t>
            </a:r>
            <a:r>
              <a:rPr lang="en-US" sz="2000" dirty="0">
                <a:latin typeface="BrowalliaUPC" pitchFamily="34" charset="-34"/>
                <a:ea typeface="SimSun"/>
                <a:cs typeface="BrowalliaUPC" pitchFamily="34" charset="-34"/>
              </a:rPr>
              <a:t> </a:t>
            </a:r>
            <a:r>
              <a:rPr lang="th-TH" sz="2000" dirty="0">
                <a:latin typeface="BrowalliaUPC" pitchFamily="34" charset="-34"/>
                <a:ea typeface="SimSun"/>
                <a:cs typeface="BrowalliaUPC" pitchFamily="34" charset="-34"/>
              </a:rPr>
              <a:t>ต้องเป็นเลขจำนวนคี่</a:t>
            </a:r>
            <a:endParaRPr lang="en-US" sz="2000" dirty="0">
              <a:effectLst/>
              <a:latin typeface="BrowalliaUPC" pitchFamily="34" charset="-34"/>
              <a:ea typeface="SimSun"/>
              <a:cs typeface="BrowalliaUPC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28426"/>
            <a:ext cx="5334000" cy="17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wrap="square">
        <a:spAutoFit/>
      </a:bodyPr>
      <a:lstStyle>
        <a:defPPr>
          <a:defRPr sz="2100" dirty="0">
            <a:solidFill>
              <a:srgbClr val="0070C0"/>
            </a:solidFill>
            <a:latin typeface="BrowalliaUPC" pitchFamily="34" charset="-34"/>
            <a:cs typeface="BrowalliaUPC" pitchFamily="34" charset="-34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974</TotalTime>
  <Words>12561</Words>
  <Application>Microsoft Office PowerPoint</Application>
  <PresentationFormat>นำเสนอทางหน้าจอ (4:3)</PresentationFormat>
  <Paragraphs>1262</Paragraphs>
  <Slides>112</Slides>
  <Notes>1</Notes>
  <HiddenSlides>0</HiddenSlides>
  <MMClips>0</MMClips>
  <ScaleCrop>false</ScaleCrop>
  <HeadingPairs>
    <vt:vector size="6" baseType="variant">
      <vt:variant>
        <vt:lpstr>ชุดรูปแบบ</vt:lpstr>
      </vt:variant>
      <vt:variant>
        <vt:i4>1</vt:i4>
      </vt:variant>
      <vt:variant>
        <vt:lpstr>เซิร์ฟเวอร์ OLE ฝังตัว</vt:lpstr>
      </vt:variant>
      <vt:variant>
        <vt:i4>2</vt:i4>
      </vt:variant>
      <vt:variant>
        <vt:lpstr>ชื่อเรื่องภาพนิ่ง</vt:lpstr>
      </vt:variant>
      <vt:variant>
        <vt:i4>112</vt:i4>
      </vt:variant>
    </vt:vector>
  </HeadingPairs>
  <TitlesOfParts>
    <vt:vector size="115" baseType="lpstr">
      <vt:lpstr>Executive</vt:lpstr>
      <vt:lpstr>เอกสาร</vt:lpstr>
      <vt:lpstr>Visio</vt:lpstr>
      <vt:lpstr>บทที่ 7 ทรี (Tree)</vt:lpstr>
      <vt:lpstr>บทที่ 7 ทรี (Tree)</vt:lpstr>
      <vt:lpstr>รู้จักกับทรี (Tree)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 รู้จักกับโครงสร้าง           ข้อมูลและอัลกอริทึม</dc:title>
  <dc:creator>visanu</dc:creator>
  <cp:lastModifiedBy>visanu</cp:lastModifiedBy>
  <cp:revision>256</cp:revision>
  <dcterms:created xsi:type="dcterms:W3CDTF">2013-06-26T21:55:03Z</dcterms:created>
  <dcterms:modified xsi:type="dcterms:W3CDTF">2013-07-06T03:10:21Z</dcterms:modified>
</cp:coreProperties>
</file>